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698" r:id="rId7"/>
    <p:sldId id="267" r:id="rId8"/>
    <p:sldId id="258" r:id="rId9"/>
    <p:sldId id="2709" r:id="rId10"/>
    <p:sldId id="2703" r:id="rId11"/>
    <p:sldId id="268" r:id="rId12"/>
    <p:sldId id="2701" r:id="rId13"/>
    <p:sldId id="2697" r:id="rId14"/>
    <p:sldId id="264" r:id="rId15"/>
    <p:sldId id="2700" r:id="rId16"/>
  </p:sldIdLst>
  <p:sldSz cx="9144000" cy="5143500" type="screen16x9"/>
  <p:notesSz cx="6858000" cy="9144000"/>
  <p:defaultTextStyle>
    <a:defPPr marL="0" marR="0" indent="0" algn="l" defTabSz="3429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75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85725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171450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257175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342900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428625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514350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600075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685800" algn="ctr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25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7" pos="240" userDrawn="1">
          <p15:clr>
            <a:srgbClr val="A4A3A4"/>
          </p15:clr>
        </p15:guide>
        <p15:guide id="8" pos="5760" userDrawn="1">
          <p15:clr>
            <a:srgbClr val="A4A3A4"/>
          </p15:clr>
        </p15:guide>
        <p15:guide id="9" orient="horz" pos="30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965"/>
    <a:srgbClr val="355742"/>
    <a:srgbClr val="E6E396"/>
    <a:srgbClr val="87C4BB"/>
    <a:srgbClr val="A2D8AB"/>
    <a:srgbClr val="21332B"/>
    <a:srgbClr val="DBD9D9"/>
    <a:srgbClr val="548C65"/>
    <a:srgbClr val="A3D8AC"/>
    <a:srgbClr val="FFF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EB354-8C87-469F-AABC-8E913D1BCB2D}" v="2418" dt="2023-01-19T20:49:57.128"/>
    <p1510:client id="{BBCECB49-5668-46EB-BDA6-1FFEE5DB5E62}" v="2" dt="2023-01-24T19:44:28.625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>
        <p:guide pos="240"/>
        <p:guide pos="5760"/>
        <p:guide orient="horz" pos="30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1pPr>
    <a:lvl2pPr indent="85725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2pPr>
    <a:lvl3pPr indent="171450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3pPr>
    <a:lvl4pPr indent="257175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4pPr>
    <a:lvl5pPr indent="342900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5pPr>
    <a:lvl6pPr indent="428625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6pPr>
    <a:lvl7pPr indent="514350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7pPr>
    <a:lvl8pPr indent="600075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8pPr>
    <a:lvl9pPr indent="685800" defTabSz="171450" latinLnBrk="0">
      <a:lnSpc>
        <a:spcPct val="117999"/>
      </a:lnSpc>
      <a:defRPr sz="825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52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94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6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20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21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emf"/><Relationship Id="rId4" Type="http://schemas.openxmlformats.org/officeDocument/2006/relationships/image" Target="../media/image6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emf"/><Relationship Id="rId4" Type="http://schemas.openxmlformats.org/officeDocument/2006/relationships/image" Target="../media/image6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CA86DBC-65CB-2F88-760E-86750A01F1D9}"/>
              </a:ext>
            </a:extLst>
          </p:cNvPr>
          <p:cNvCxnSpPr>
            <a:cxnSpLocks/>
          </p:cNvCxnSpPr>
          <p:nvPr userDrawn="1"/>
        </p:nvCxnSpPr>
        <p:spPr>
          <a:xfrm>
            <a:off x="382000" y="2041973"/>
            <a:ext cx="0" cy="1289433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4572001" y="0"/>
            <a:ext cx="4572000" cy="5143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3067931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200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Subtitle</a:t>
            </a:r>
            <a:endParaRPr/>
          </a:p>
        </p:txBody>
      </p:sp>
      <p:sp>
        <p:nvSpPr>
          <p:cNvPr id="2" name="Body Level One…">
            <a:extLst>
              <a:ext uri="{FF2B5EF4-FFF2-40B4-BE49-F238E27FC236}">
                <a16:creationId xmlns:a16="http://schemas.microsoft.com/office/drawing/2014/main" id="{730151A4-BCCE-E12A-97F9-B1CCE9877DB8}"/>
              </a:ext>
            </a:extLst>
          </p:cNvPr>
          <p:cNvSpPr txBox="1">
            <a:spLocks noGrp="1"/>
          </p:cNvSpPr>
          <p:nvPr>
            <p:ph type="body" sz="half" idx="14" hasCustomPrompt="1"/>
          </p:nvPr>
        </p:nvSpPr>
        <p:spPr>
          <a:xfrm>
            <a:off x="333507" y="4654264"/>
            <a:ext cx="2495693" cy="285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50" b="1"/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pPr algn="l">
              <a:lnSpc>
                <a:spcPct val="80000"/>
              </a:lnSpc>
              <a:spcAft>
                <a:spcPts val="600"/>
              </a:spcAft>
            </a:pPr>
            <a:r>
              <a:rPr lang="en-US" sz="800">
                <a:solidFill>
                  <a:srgbClr val="355742"/>
                </a:solidFill>
                <a:latin typeface="Rockwell" panose="02060603020205020403" pitchFamily="18" charset="77"/>
              </a:rPr>
              <a:t>MONTH 00, 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1F3339-A7FF-1570-731F-DABE5887F4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884" y="356978"/>
            <a:ext cx="1644766" cy="356978"/>
          </a:xfrm>
          <a:prstGeom prst="rect">
            <a:avLst/>
          </a:prstGeom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223686C9-908D-9BDD-9701-E728106C5404}"/>
              </a:ext>
            </a:extLst>
          </p:cNvPr>
          <p:cNvSpPr txBox="1">
            <a:spLocks noGrp="1"/>
          </p:cNvSpPr>
          <p:nvPr>
            <p:ph type="body" sz="half" idx="15" hasCustomPrompt="1"/>
          </p:nvPr>
        </p:nvSpPr>
        <p:spPr>
          <a:xfrm>
            <a:off x="592267" y="2014060"/>
            <a:ext cx="3833813" cy="118413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400"/>
              </a:spcAft>
              <a:buNone/>
              <a:defRPr sz="500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 of Presentation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612790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B70866-0BBF-4DCA-27E6-28D03E17A3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5951" t="12301" b="11456"/>
          <a:stretch/>
        </p:blipFill>
        <p:spPr>
          <a:xfrm flipH="1">
            <a:off x="4571997" y="-1"/>
            <a:ext cx="4572001" cy="514350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0249D70-F9E3-CF70-9838-D5EF2D7CFF32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E4A41C0-B57A-EF7F-F46F-2531D6352218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8059018C-3237-1819-D98A-4C1160002518}"/>
              </a:ext>
            </a:extLst>
          </p:cNvPr>
          <p:cNvSpPr txBox="1">
            <a:spLocks noGrp="1"/>
          </p:cNvSpPr>
          <p:nvPr>
            <p:ph type="body" sz="half" idx="10" hasCustomPrompt="1"/>
          </p:nvPr>
        </p:nvSpPr>
        <p:spPr>
          <a:xfrm>
            <a:off x="1127176" y="957123"/>
            <a:ext cx="2620612" cy="13327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Comparing Two Items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8E52EABB-A46B-362B-A73E-B090CCB1DC2A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1127176" y="2228540"/>
            <a:ext cx="2620613" cy="10571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Details can be paragraphs, bullets or both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:</a:t>
            </a:r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DC0CA8DD-4FB1-2AEE-2077-9C3F10AC49EB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1127176" y="3182804"/>
            <a:ext cx="2620613" cy="1332782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35628449-4CB9-351B-73DC-73DBE0690F27}"/>
              </a:ext>
            </a:extLst>
          </p:cNvPr>
          <p:cNvSpPr txBox="1">
            <a:spLocks noGrp="1"/>
          </p:cNvSpPr>
          <p:nvPr>
            <p:ph type="body" sz="half" idx="13" hasCustomPrompt="1"/>
          </p:nvPr>
        </p:nvSpPr>
        <p:spPr>
          <a:xfrm>
            <a:off x="5705566" y="949374"/>
            <a:ext cx="2620612" cy="13327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Comparing Two Items</a:t>
            </a: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2B2BCE42-1B3D-CFF9-8289-7976D97FF5FC}"/>
              </a:ext>
            </a:extLst>
          </p:cNvPr>
          <p:cNvSpPr txBox="1">
            <a:spLocks noGrp="1"/>
          </p:cNvSpPr>
          <p:nvPr>
            <p:ph type="body" sz="half" idx="14" hasCustomPrompt="1"/>
          </p:nvPr>
        </p:nvSpPr>
        <p:spPr>
          <a:xfrm>
            <a:off x="5705566" y="2220791"/>
            <a:ext cx="2620613" cy="10571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Details can be paragraphs, bullets or both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:</a:t>
            </a:r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825E0926-998D-D3DF-C516-89C56D4DCD83}"/>
              </a:ext>
            </a:extLst>
          </p:cNvPr>
          <p:cNvSpPr txBox="1">
            <a:spLocks noGrp="1"/>
          </p:cNvSpPr>
          <p:nvPr>
            <p:ph type="body" sz="half" idx="15" hasCustomPrompt="1"/>
          </p:nvPr>
        </p:nvSpPr>
        <p:spPr>
          <a:xfrm>
            <a:off x="5705566" y="3175055"/>
            <a:ext cx="2620613" cy="1332782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 spc="20" baseline="0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6007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2CC2BD-E652-9B45-432F-418EE42E0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66" t="2162" r="6066" b="2162"/>
          <a:stretch/>
        </p:blipFill>
        <p:spPr>
          <a:xfrm>
            <a:off x="-1" y="1"/>
            <a:ext cx="9144001" cy="514350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C9F46EE-A5CF-7A9D-C067-BB04A9051862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6DB40FFE-F4F2-A35C-170D-2BB4726F63DC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CACF5140-EC19-4B82-2355-9A8CE2A97281}"/>
              </a:ext>
            </a:extLst>
          </p:cNvPr>
          <p:cNvSpPr txBox="1">
            <a:spLocks noGrp="1"/>
          </p:cNvSpPr>
          <p:nvPr>
            <p:ph type="body" sz="half" idx="10" hasCustomPrompt="1"/>
          </p:nvPr>
        </p:nvSpPr>
        <p:spPr>
          <a:xfrm>
            <a:off x="1656920" y="1623550"/>
            <a:ext cx="5830159" cy="13327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spcBef>
                <a:spcPts val="1688"/>
              </a:spcBef>
              <a:buNone/>
              <a:defRPr sz="2000" b="1" i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33A364-F368-208E-E534-5B616BBEF3D9}"/>
              </a:ext>
            </a:extLst>
          </p:cNvPr>
          <p:cNvSpPr txBox="1"/>
          <p:nvPr userDrawn="1"/>
        </p:nvSpPr>
        <p:spPr>
          <a:xfrm>
            <a:off x="2165887" y="1370996"/>
            <a:ext cx="481222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4000">
                <a:solidFill>
                  <a:srgbClr val="A2D8AB"/>
                </a:solidFill>
                <a:latin typeface="Baskerville" panose="02020502070401020303" pitchFamily="18" charset="0"/>
                <a:ea typeface="Calibri"/>
                <a:cs typeface="Calibri"/>
                <a:sym typeface="Calibri"/>
              </a:rPr>
              <a:t>“”</a:t>
            </a:r>
            <a:endParaRPr lang="en-US" sz="4000">
              <a:solidFill>
                <a:srgbClr val="A2D8AB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B9D45305-B753-B809-028F-74493C75F3F2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2675717" y="3018952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1688"/>
              </a:spcBef>
              <a:buNone/>
              <a:defRPr sz="1500" b="0">
                <a:solidFill>
                  <a:srgbClr val="355742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– Grantee Name</a:t>
            </a:r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0A32FF64-8C0D-D798-BCB5-7DDD818448FB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2655092" y="1526133"/>
            <a:ext cx="3833813" cy="3976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1688"/>
              </a:spcBef>
              <a:buNone/>
              <a:defRPr sz="4000" b="1">
                <a:solidFill>
                  <a:srgbClr val="355742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“”</a:t>
            </a:r>
          </a:p>
        </p:txBody>
      </p:sp>
    </p:spTree>
    <p:extLst>
      <p:ext uri="{BB962C8B-B14F-4D97-AF65-F5344CB8AC3E}">
        <p14:creationId xmlns:p14="http://schemas.microsoft.com/office/powerpoint/2010/main" val="372258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7017E0-371C-37EB-8D03-0227C50B03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215" t="6248" r="8420" b="6246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C9F46EE-A5CF-7A9D-C067-BB04A9051862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6DB40FFE-F4F2-A35C-170D-2BB4726F63DC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CACF5140-EC19-4B82-2355-9A8CE2A97281}"/>
              </a:ext>
            </a:extLst>
          </p:cNvPr>
          <p:cNvSpPr txBox="1">
            <a:spLocks noGrp="1"/>
          </p:cNvSpPr>
          <p:nvPr>
            <p:ph type="body" sz="half" idx="10" hasCustomPrompt="1"/>
          </p:nvPr>
        </p:nvSpPr>
        <p:spPr>
          <a:xfrm>
            <a:off x="1656920" y="1623550"/>
            <a:ext cx="5830159" cy="13327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spcBef>
                <a:spcPts val="1688"/>
              </a:spcBef>
              <a:buNone/>
              <a:defRPr sz="2000" b="1" i="1">
                <a:solidFill>
                  <a:srgbClr val="A2D8A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33A364-F368-208E-E534-5B616BBEF3D9}"/>
              </a:ext>
            </a:extLst>
          </p:cNvPr>
          <p:cNvSpPr txBox="1"/>
          <p:nvPr userDrawn="1"/>
        </p:nvSpPr>
        <p:spPr>
          <a:xfrm>
            <a:off x="2165887" y="1370996"/>
            <a:ext cx="481222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4000">
                <a:solidFill>
                  <a:srgbClr val="A2D8AB"/>
                </a:solidFill>
                <a:latin typeface="Baskerville" panose="02020502070401020303" pitchFamily="18" charset="0"/>
                <a:ea typeface="Calibri"/>
                <a:cs typeface="Calibri"/>
                <a:sym typeface="Calibri"/>
              </a:rPr>
              <a:t>“”</a:t>
            </a:r>
            <a:endParaRPr lang="en-US" sz="4000">
              <a:solidFill>
                <a:srgbClr val="A2D8AB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B9D45305-B753-B809-028F-74493C75F3F2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2675717" y="3018952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1688"/>
              </a:spcBef>
              <a:buNone/>
              <a:defRPr sz="1500" b="0">
                <a:solidFill>
                  <a:srgbClr val="A2D8A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– Grantee Name</a:t>
            </a:r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0A32FF64-8C0D-D798-BCB5-7DDD818448FB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2655092" y="1526133"/>
            <a:ext cx="3833813" cy="3976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1688"/>
              </a:spcBef>
              <a:buNone/>
              <a:defRPr sz="4000" b="1">
                <a:solidFill>
                  <a:srgbClr val="A2D8A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“”</a:t>
            </a:r>
          </a:p>
        </p:txBody>
      </p:sp>
    </p:spTree>
    <p:extLst>
      <p:ext uri="{BB962C8B-B14F-4D97-AF65-F5344CB8AC3E}">
        <p14:creationId xmlns:p14="http://schemas.microsoft.com/office/powerpoint/2010/main" val="3792938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5310186" y="0"/>
            <a:ext cx="3833814" cy="5143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Body Level One…">
            <a:extLst>
              <a:ext uri="{FF2B5EF4-FFF2-40B4-BE49-F238E27FC236}">
                <a16:creationId xmlns:a16="http://schemas.microsoft.com/office/drawing/2014/main" id="{C5D81040-5332-A9FD-04B7-772645AB02C6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1043906" y="2651356"/>
            <a:ext cx="3034582" cy="10583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are the details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exercitation </a:t>
            </a:r>
            <a:r>
              <a:rPr lang="en-US" err="1"/>
              <a:t>ullamco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nisi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125E286B-BD7F-17C5-C7FF-F6E33D566DF5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1043907" y="1108129"/>
            <a:ext cx="3605586" cy="11809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688"/>
              </a:spcBef>
              <a:buNone/>
              <a:defRPr sz="35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A Really Big Idea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A8E420B2-846F-C305-9293-41641BFBFFEF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1043906" y="2364739"/>
            <a:ext cx="3034582" cy="30254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Subhead copy is optional.</a:t>
            </a:r>
          </a:p>
        </p:txBody>
      </p:sp>
    </p:spTree>
    <p:extLst>
      <p:ext uri="{BB962C8B-B14F-4D97-AF65-F5344CB8AC3E}">
        <p14:creationId xmlns:p14="http://schemas.microsoft.com/office/powerpoint/2010/main" val="17452017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36A81C-4B64-CB53-0DC9-A8562CAA6E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528" t="27981" r="11596" b="28020"/>
          <a:stretch/>
        </p:blipFill>
        <p:spPr>
          <a:xfrm>
            <a:off x="0" y="0"/>
            <a:ext cx="9152128" cy="5148072"/>
          </a:xfrm>
          <a:prstGeom prst="rect">
            <a:avLst/>
          </a:prstGeom>
        </p:spPr>
      </p:pic>
      <p:sp>
        <p:nvSpPr>
          <p:cNvPr id="2" name="Body Level One…">
            <a:extLst>
              <a:ext uri="{FF2B5EF4-FFF2-40B4-BE49-F238E27FC236}">
                <a16:creationId xmlns:a16="http://schemas.microsoft.com/office/drawing/2014/main" id="{2696B818-2B31-0255-44DD-F75B2EEEA567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2953972" y="2651356"/>
            <a:ext cx="3034582" cy="10583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are the details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exercitation </a:t>
            </a:r>
            <a:r>
              <a:rPr lang="en-US" err="1"/>
              <a:t>ullamco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nisi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F722DB17-2998-5E2A-C93B-2957233E40D9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2953973" y="1108129"/>
            <a:ext cx="3605586" cy="11809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688"/>
              </a:spcBef>
              <a:buNone/>
              <a:defRPr sz="35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A Really Big Idea</a:t>
            </a:r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9AFE4F1E-8F7D-5E3A-BD74-8A6E7EEFCA45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2953972" y="2364739"/>
            <a:ext cx="3034582" cy="30254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Subhead copy is optional.</a:t>
            </a:r>
          </a:p>
        </p:txBody>
      </p:sp>
    </p:spTree>
    <p:extLst>
      <p:ext uri="{BB962C8B-B14F-4D97-AF65-F5344CB8AC3E}">
        <p14:creationId xmlns:p14="http://schemas.microsoft.com/office/powerpoint/2010/main" val="3074979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211E3B8B-F178-0303-505D-CE166855B01C}"/>
              </a:ext>
            </a:extLst>
          </p:cNvPr>
          <p:cNvSpPr/>
          <p:nvPr userDrawn="1"/>
        </p:nvSpPr>
        <p:spPr>
          <a:xfrm>
            <a:off x="2313217" y="2517537"/>
            <a:ext cx="1589076" cy="2147327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BA9ADA45-9377-A44E-99F7-969F2B0449D3}"/>
              </a:ext>
            </a:extLst>
          </p:cNvPr>
          <p:cNvSpPr/>
          <p:nvPr userDrawn="1"/>
        </p:nvSpPr>
        <p:spPr>
          <a:xfrm>
            <a:off x="3968520" y="2517536"/>
            <a:ext cx="1589076" cy="2147327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BDEA4DC1-F7C4-2C7A-F228-C0D22B5E51B8}"/>
              </a:ext>
            </a:extLst>
          </p:cNvPr>
          <p:cNvSpPr/>
          <p:nvPr userDrawn="1"/>
        </p:nvSpPr>
        <p:spPr>
          <a:xfrm>
            <a:off x="654993" y="2517538"/>
            <a:ext cx="1589076" cy="2147327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2C197756-D53D-4405-17BD-C7BB52FECD02}"/>
              </a:ext>
            </a:extLst>
          </p:cNvPr>
          <p:cNvSpPr/>
          <p:nvPr userDrawn="1"/>
        </p:nvSpPr>
        <p:spPr>
          <a:xfrm>
            <a:off x="654097" y="2517537"/>
            <a:ext cx="1591056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FDAF5AAB-93C7-A516-3590-332C11AFC919}"/>
              </a:ext>
            </a:extLst>
          </p:cNvPr>
          <p:cNvSpPr/>
          <p:nvPr userDrawn="1"/>
        </p:nvSpPr>
        <p:spPr>
          <a:xfrm>
            <a:off x="2312285" y="2517537"/>
            <a:ext cx="1591056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14" name="Rectangle">
            <a:extLst>
              <a:ext uri="{FF2B5EF4-FFF2-40B4-BE49-F238E27FC236}">
                <a16:creationId xmlns:a16="http://schemas.microsoft.com/office/drawing/2014/main" id="{A1773F36-43F7-18CD-C988-0EAA67BBFBB4}"/>
              </a:ext>
            </a:extLst>
          </p:cNvPr>
          <p:cNvSpPr/>
          <p:nvPr userDrawn="1"/>
        </p:nvSpPr>
        <p:spPr>
          <a:xfrm>
            <a:off x="3968991" y="2517537"/>
            <a:ext cx="1591056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2" name="Image">
            <a:extLst>
              <a:ext uri="{FF2B5EF4-FFF2-40B4-BE49-F238E27FC236}">
                <a16:creationId xmlns:a16="http://schemas.microsoft.com/office/drawing/2014/main" id="{06BC659A-3C56-0470-5401-8F083EB64C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47117" y="0"/>
            <a:ext cx="2996883" cy="5143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22EF547-B75A-2A82-5100-B67056E05D29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BE287E52-CDF4-DDED-1B4D-1780BB39D522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29CEFEAD-CC25-B10B-6DA8-4C2EC791E065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71B43CA4-7311-591F-8DF5-5A4325A67CAD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737326" y="3258390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19" name="Body Level One…">
            <a:extLst>
              <a:ext uri="{FF2B5EF4-FFF2-40B4-BE49-F238E27FC236}">
                <a16:creationId xmlns:a16="http://schemas.microsoft.com/office/drawing/2014/main" id="{DC461CDC-2802-32FC-4467-A0247CCC166D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737327" y="3693721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20" name="Body Level One…">
            <a:extLst>
              <a:ext uri="{FF2B5EF4-FFF2-40B4-BE49-F238E27FC236}">
                <a16:creationId xmlns:a16="http://schemas.microsoft.com/office/drawing/2014/main" id="{C339D5A0-03C1-125B-A321-662F0B361FB4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85148" y="1401172"/>
            <a:ext cx="5203469" cy="27926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600"/>
              </a:spcBef>
              <a:spcAft>
                <a:spcPts val="2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Subhead copy is optional.</a:t>
            </a:r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9C34D490-55FB-9D81-CDD5-A7FBBC4B807A}"/>
              </a:ext>
            </a:extLst>
          </p:cNvPr>
          <p:cNvSpPr txBox="1">
            <a:spLocks noGrp="1"/>
          </p:cNvSpPr>
          <p:nvPr>
            <p:ph type="body" sz="half" idx="20" hasCustomPrompt="1"/>
          </p:nvPr>
        </p:nvSpPr>
        <p:spPr>
          <a:xfrm>
            <a:off x="585147" y="1691863"/>
            <a:ext cx="5203470" cy="8024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Optional support copy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exercitation </a:t>
            </a:r>
            <a:r>
              <a:rPr lang="en-US" err="1"/>
              <a:t>ullamco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nisi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ED2557EA-5041-0A85-3A6E-194BEE44D123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2413199" y="3258390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360C1EE6-165D-D741-B010-4E9BC242AED3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2413200" y="3693721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24" name="Body Level One…">
            <a:extLst>
              <a:ext uri="{FF2B5EF4-FFF2-40B4-BE49-F238E27FC236}">
                <a16:creationId xmlns:a16="http://schemas.microsoft.com/office/drawing/2014/main" id="{F4EB4AD4-0D38-2BC6-8AD1-2A4D2ED180FD}"/>
              </a:ext>
            </a:extLst>
          </p:cNvPr>
          <p:cNvSpPr txBox="1">
            <a:spLocks noGrp="1"/>
          </p:cNvSpPr>
          <p:nvPr>
            <p:ph type="body" sz="half" idx="23" hasCustomPrompt="1"/>
          </p:nvPr>
        </p:nvSpPr>
        <p:spPr>
          <a:xfrm>
            <a:off x="4067912" y="3258390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8D7B6FD4-8AEE-F6C1-E2F4-52F40CCD2B65}"/>
              </a:ext>
            </a:extLst>
          </p:cNvPr>
          <p:cNvSpPr txBox="1">
            <a:spLocks noGrp="1"/>
          </p:cNvSpPr>
          <p:nvPr>
            <p:ph type="body" sz="half" idx="24" hasCustomPrompt="1"/>
          </p:nvPr>
        </p:nvSpPr>
        <p:spPr>
          <a:xfrm>
            <a:off x="4067913" y="3693721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8C55039-8A48-4802-F231-0058295658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35" y="2704117"/>
            <a:ext cx="460884" cy="4936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2E8E0F4-4C5D-AC4B-314E-69E17ABE05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58416" y="2705686"/>
            <a:ext cx="459420" cy="49205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E1A5863-F5D5-F8FC-77BA-CFB2FB99890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112085" y="2705686"/>
            <a:ext cx="459420" cy="49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97590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A2D16DD-31B6-F67C-E4DB-21BB09651E07}"/>
              </a:ext>
            </a:extLst>
          </p:cNvPr>
          <p:cNvCxnSpPr>
            <a:cxnSpLocks/>
          </p:cNvCxnSpPr>
          <p:nvPr userDrawn="1"/>
        </p:nvCxnSpPr>
        <p:spPr>
          <a:xfrm flipV="1">
            <a:off x="6221839" y="2026114"/>
            <a:ext cx="0" cy="1493456"/>
          </a:xfrm>
          <a:prstGeom prst="line">
            <a:avLst/>
          </a:prstGeom>
          <a:noFill/>
          <a:ln w="6350" cap="flat">
            <a:solidFill>
              <a:srgbClr val="DBD9D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6F35885-F367-6033-D0AC-E3E482244D77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E2B1C283-5E15-D73D-F294-9E4331583460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59DCBF1-4F5F-2D13-B3A9-8C0A6877E822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B4FDEDB-A045-4306-C361-0BCD2263C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7774" y="1930035"/>
            <a:ext cx="460884" cy="4936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27EFE03-523B-9EF5-644E-F79C8B7F1D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96555" y="1931604"/>
            <a:ext cx="459420" cy="49205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D2E4FEE-B4A3-3D71-443E-D4BA8C972FD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50224" y="1931604"/>
            <a:ext cx="459420" cy="49205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9F8451-89DB-CCC8-B2BE-11FA573D038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04949" y="1931603"/>
            <a:ext cx="459420" cy="492057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11C46BA-929F-9003-6BFD-CDB35DC31C5D}"/>
              </a:ext>
            </a:extLst>
          </p:cNvPr>
          <p:cNvCxnSpPr>
            <a:cxnSpLocks/>
          </p:cNvCxnSpPr>
          <p:nvPr userDrawn="1"/>
        </p:nvCxnSpPr>
        <p:spPr>
          <a:xfrm flipV="1">
            <a:off x="2909793" y="2026114"/>
            <a:ext cx="0" cy="1493456"/>
          </a:xfrm>
          <a:prstGeom prst="line">
            <a:avLst/>
          </a:prstGeom>
          <a:noFill/>
          <a:ln w="6350" cap="flat">
            <a:solidFill>
              <a:srgbClr val="DBD9D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DB28B61-9FB6-D048-4186-27F58CDA3302}"/>
              </a:ext>
            </a:extLst>
          </p:cNvPr>
          <p:cNvCxnSpPr>
            <a:cxnSpLocks/>
          </p:cNvCxnSpPr>
          <p:nvPr userDrawn="1"/>
        </p:nvCxnSpPr>
        <p:spPr>
          <a:xfrm flipV="1">
            <a:off x="4564507" y="2026114"/>
            <a:ext cx="0" cy="1493456"/>
          </a:xfrm>
          <a:prstGeom prst="line">
            <a:avLst/>
          </a:prstGeom>
          <a:noFill/>
          <a:ln w="6350" cap="flat">
            <a:solidFill>
              <a:srgbClr val="DBD9D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" name="Body Level One…">
            <a:extLst>
              <a:ext uri="{FF2B5EF4-FFF2-40B4-BE49-F238E27FC236}">
                <a16:creationId xmlns:a16="http://schemas.microsoft.com/office/drawing/2014/main" id="{84AF7256-8572-D716-18A1-13119A9CEECD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1378551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3" name="Body Level One…">
            <a:extLst>
              <a:ext uri="{FF2B5EF4-FFF2-40B4-BE49-F238E27FC236}">
                <a16:creationId xmlns:a16="http://schemas.microsoft.com/office/drawing/2014/main" id="{CA5E4E6A-F81A-6D6D-9792-31C5297295DA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1378552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4" name="Body Level One…">
            <a:extLst>
              <a:ext uri="{FF2B5EF4-FFF2-40B4-BE49-F238E27FC236}">
                <a16:creationId xmlns:a16="http://schemas.microsoft.com/office/drawing/2014/main" id="{4C0117D4-E18E-365D-F6D5-A1E66AA1BED4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3054424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5" name="Body Level One…">
            <a:extLst>
              <a:ext uri="{FF2B5EF4-FFF2-40B4-BE49-F238E27FC236}">
                <a16:creationId xmlns:a16="http://schemas.microsoft.com/office/drawing/2014/main" id="{AD4E7F33-1057-EDEA-94F5-A233AF23CF7A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3054425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6" name="Body Level One…">
            <a:extLst>
              <a:ext uri="{FF2B5EF4-FFF2-40B4-BE49-F238E27FC236}">
                <a16:creationId xmlns:a16="http://schemas.microsoft.com/office/drawing/2014/main" id="{CF0A265B-1981-6067-76BB-F16F41C42483}"/>
              </a:ext>
            </a:extLst>
          </p:cNvPr>
          <p:cNvSpPr txBox="1">
            <a:spLocks noGrp="1"/>
          </p:cNvSpPr>
          <p:nvPr>
            <p:ph type="body" sz="half" idx="23" hasCustomPrompt="1"/>
          </p:nvPr>
        </p:nvSpPr>
        <p:spPr>
          <a:xfrm>
            <a:off x="4709137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7" name="Body Level One…">
            <a:extLst>
              <a:ext uri="{FF2B5EF4-FFF2-40B4-BE49-F238E27FC236}">
                <a16:creationId xmlns:a16="http://schemas.microsoft.com/office/drawing/2014/main" id="{C6E72ADD-452B-6F8B-1354-44214DE4738B}"/>
              </a:ext>
            </a:extLst>
          </p:cNvPr>
          <p:cNvSpPr txBox="1">
            <a:spLocks noGrp="1"/>
          </p:cNvSpPr>
          <p:nvPr>
            <p:ph type="body" sz="half" idx="24" hasCustomPrompt="1"/>
          </p:nvPr>
        </p:nvSpPr>
        <p:spPr>
          <a:xfrm>
            <a:off x="4709138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8" name="Body Level One…">
            <a:extLst>
              <a:ext uri="{FF2B5EF4-FFF2-40B4-BE49-F238E27FC236}">
                <a16:creationId xmlns:a16="http://schemas.microsoft.com/office/drawing/2014/main" id="{1E0ADB20-FB2C-882F-7496-4B09C511E7B2}"/>
              </a:ext>
            </a:extLst>
          </p:cNvPr>
          <p:cNvSpPr txBox="1">
            <a:spLocks noGrp="1"/>
          </p:cNvSpPr>
          <p:nvPr>
            <p:ph type="body" sz="half" idx="25" hasCustomPrompt="1"/>
          </p:nvPr>
        </p:nvSpPr>
        <p:spPr>
          <a:xfrm>
            <a:off x="6364914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9" name="Body Level One…">
            <a:extLst>
              <a:ext uri="{FF2B5EF4-FFF2-40B4-BE49-F238E27FC236}">
                <a16:creationId xmlns:a16="http://schemas.microsoft.com/office/drawing/2014/main" id="{084346DA-BA7D-B0F6-51D9-7A06A0C063DB}"/>
              </a:ext>
            </a:extLst>
          </p:cNvPr>
          <p:cNvSpPr txBox="1">
            <a:spLocks noGrp="1"/>
          </p:cNvSpPr>
          <p:nvPr>
            <p:ph type="body" sz="half" idx="26" hasCustomPrompt="1"/>
          </p:nvPr>
        </p:nvSpPr>
        <p:spPr>
          <a:xfrm>
            <a:off x="6364915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247B1A48-DE72-3510-3FCC-0C9227225C52}"/>
              </a:ext>
            </a:extLst>
          </p:cNvPr>
          <p:cNvSpPr/>
          <p:nvPr userDrawn="1"/>
        </p:nvSpPr>
        <p:spPr>
          <a:xfrm>
            <a:off x="2940788" y="1740271"/>
            <a:ext cx="1589076" cy="2303463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D8764D3D-9B12-EC27-DDD7-BE290CEA08FD}"/>
              </a:ext>
            </a:extLst>
          </p:cNvPr>
          <p:cNvSpPr/>
          <p:nvPr userDrawn="1"/>
        </p:nvSpPr>
        <p:spPr>
          <a:xfrm>
            <a:off x="4596091" y="1740270"/>
            <a:ext cx="1589076" cy="2303463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23A55EDA-B39E-F574-4554-02570CC658BE}"/>
              </a:ext>
            </a:extLst>
          </p:cNvPr>
          <p:cNvSpPr/>
          <p:nvPr userDrawn="1"/>
        </p:nvSpPr>
        <p:spPr>
          <a:xfrm>
            <a:off x="6258559" y="1740269"/>
            <a:ext cx="1589076" cy="2303463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64ACA306-A802-CEED-4DDA-19F112EB1707}"/>
              </a:ext>
            </a:extLst>
          </p:cNvPr>
          <p:cNvSpPr/>
          <p:nvPr userDrawn="1"/>
        </p:nvSpPr>
        <p:spPr>
          <a:xfrm>
            <a:off x="1282564" y="1740272"/>
            <a:ext cx="1589076" cy="2303463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5447EE13-80CC-BB57-41B0-3AD222C129A7}"/>
              </a:ext>
            </a:extLst>
          </p:cNvPr>
          <p:cNvSpPr/>
          <p:nvPr userDrawn="1"/>
        </p:nvSpPr>
        <p:spPr>
          <a:xfrm>
            <a:off x="1288941" y="1740272"/>
            <a:ext cx="1591056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CB30799C-C998-C674-ACC3-B9F930302755}"/>
              </a:ext>
            </a:extLst>
          </p:cNvPr>
          <p:cNvSpPr/>
          <p:nvPr userDrawn="1"/>
        </p:nvSpPr>
        <p:spPr>
          <a:xfrm>
            <a:off x="2947129" y="1740272"/>
            <a:ext cx="1591056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C505941-1E0E-269C-F22A-7D5EA4B3E5CB}"/>
              </a:ext>
            </a:extLst>
          </p:cNvPr>
          <p:cNvSpPr/>
          <p:nvPr userDrawn="1"/>
        </p:nvSpPr>
        <p:spPr>
          <a:xfrm>
            <a:off x="4603835" y="1740272"/>
            <a:ext cx="1591056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6917FDD5-8C96-4CBD-E9ED-C4C6CC45F2E1}"/>
              </a:ext>
            </a:extLst>
          </p:cNvPr>
          <p:cNvSpPr/>
          <p:nvPr userDrawn="1"/>
        </p:nvSpPr>
        <p:spPr>
          <a:xfrm>
            <a:off x="6258560" y="1740272"/>
            <a:ext cx="1591056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6F35885-F367-6033-D0AC-E3E482244D77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E2B1C283-5E15-D73D-F294-9E4331583460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59DCBF1-4F5F-2D13-B3A9-8C0A6877E822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B4FDEDB-A045-4306-C361-0BCD2263C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7774" y="1930035"/>
            <a:ext cx="460884" cy="4936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27EFE03-523B-9EF5-644E-F79C8B7F1D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96555" y="1931604"/>
            <a:ext cx="459420" cy="49205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D2E4FEE-B4A3-3D71-443E-D4BA8C972FD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50224" y="1931604"/>
            <a:ext cx="459420" cy="49205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39F8451-89DB-CCC8-B2BE-11FA573D038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04949" y="1931603"/>
            <a:ext cx="459420" cy="492057"/>
          </a:xfrm>
          <a:prstGeom prst="rect">
            <a:avLst/>
          </a:prstGeom>
        </p:spPr>
      </p:pic>
      <p:sp>
        <p:nvSpPr>
          <p:cNvPr id="32" name="Body Level One…">
            <a:extLst>
              <a:ext uri="{FF2B5EF4-FFF2-40B4-BE49-F238E27FC236}">
                <a16:creationId xmlns:a16="http://schemas.microsoft.com/office/drawing/2014/main" id="{84AF7256-8572-D716-18A1-13119A9CEECD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1378551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3" name="Body Level One…">
            <a:extLst>
              <a:ext uri="{FF2B5EF4-FFF2-40B4-BE49-F238E27FC236}">
                <a16:creationId xmlns:a16="http://schemas.microsoft.com/office/drawing/2014/main" id="{CA5E4E6A-F81A-6D6D-9792-31C5297295DA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1378552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4" name="Body Level One…">
            <a:extLst>
              <a:ext uri="{FF2B5EF4-FFF2-40B4-BE49-F238E27FC236}">
                <a16:creationId xmlns:a16="http://schemas.microsoft.com/office/drawing/2014/main" id="{4C0117D4-E18E-365D-F6D5-A1E66AA1BED4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3054424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5" name="Body Level One…">
            <a:extLst>
              <a:ext uri="{FF2B5EF4-FFF2-40B4-BE49-F238E27FC236}">
                <a16:creationId xmlns:a16="http://schemas.microsoft.com/office/drawing/2014/main" id="{AD4E7F33-1057-EDEA-94F5-A233AF23CF7A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3054425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6" name="Body Level One…">
            <a:extLst>
              <a:ext uri="{FF2B5EF4-FFF2-40B4-BE49-F238E27FC236}">
                <a16:creationId xmlns:a16="http://schemas.microsoft.com/office/drawing/2014/main" id="{CF0A265B-1981-6067-76BB-F16F41C42483}"/>
              </a:ext>
            </a:extLst>
          </p:cNvPr>
          <p:cNvSpPr txBox="1">
            <a:spLocks noGrp="1"/>
          </p:cNvSpPr>
          <p:nvPr>
            <p:ph type="body" sz="half" idx="23" hasCustomPrompt="1"/>
          </p:nvPr>
        </p:nvSpPr>
        <p:spPr>
          <a:xfrm>
            <a:off x="4709137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7" name="Body Level One…">
            <a:extLst>
              <a:ext uri="{FF2B5EF4-FFF2-40B4-BE49-F238E27FC236}">
                <a16:creationId xmlns:a16="http://schemas.microsoft.com/office/drawing/2014/main" id="{C6E72ADD-452B-6F8B-1354-44214DE4738B}"/>
              </a:ext>
            </a:extLst>
          </p:cNvPr>
          <p:cNvSpPr txBox="1">
            <a:spLocks noGrp="1"/>
          </p:cNvSpPr>
          <p:nvPr>
            <p:ph type="body" sz="half" idx="24" hasCustomPrompt="1"/>
          </p:nvPr>
        </p:nvSpPr>
        <p:spPr>
          <a:xfrm>
            <a:off x="4709138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8" name="Body Level One…">
            <a:extLst>
              <a:ext uri="{FF2B5EF4-FFF2-40B4-BE49-F238E27FC236}">
                <a16:creationId xmlns:a16="http://schemas.microsoft.com/office/drawing/2014/main" id="{1E0ADB20-FB2C-882F-7496-4B09C511E7B2}"/>
              </a:ext>
            </a:extLst>
          </p:cNvPr>
          <p:cNvSpPr txBox="1">
            <a:spLocks noGrp="1"/>
          </p:cNvSpPr>
          <p:nvPr>
            <p:ph type="body" sz="half" idx="25" hasCustomPrompt="1"/>
          </p:nvPr>
        </p:nvSpPr>
        <p:spPr>
          <a:xfrm>
            <a:off x="6364914" y="2479594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9" name="Body Level One…">
            <a:extLst>
              <a:ext uri="{FF2B5EF4-FFF2-40B4-BE49-F238E27FC236}">
                <a16:creationId xmlns:a16="http://schemas.microsoft.com/office/drawing/2014/main" id="{084346DA-BA7D-B0F6-51D9-7A06A0C063DB}"/>
              </a:ext>
            </a:extLst>
          </p:cNvPr>
          <p:cNvSpPr txBox="1">
            <a:spLocks noGrp="1"/>
          </p:cNvSpPr>
          <p:nvPr>
            <p:ph type="body" sz="half" idx="26" hasCustomPrompt="1"/>
          </p:nvPr>
        </p:nvSpPr>
        <p:spPr>
          <a:xfrm>
            <a:off x="6364915" y="2914925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</p:spTree>
    <p:extLst>
      <p:ext uri="{BB962C8B-B14F-4D97-AF65-F5344CB8AC3E}">
        <p14:creationId xmlns:p14="http://schemas.microsoft.com/office/powerpoint/2010/main" val="191113933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6F35885-F367-6033-D0AC-E3E482244D77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E2B1C283-5E15-D73D-F294-9E4331583460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59DCBF1-4F5F-2D13-B3A9-8C0A6877E822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32" name="Body Level One…">
            <a:extLst>
              <a:ext uri="{FF2B5EF4-FFF2-40B4-BE49-F238E27FC236}">
                <a16:creationId xmlns:a16="http://schemas.microsoft.com/office/drawing/2014/main" id="{84AF7256-8572-D716-18A1-13119A9CEECD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57140" y="2838112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3" name="Body Level One…">
            <a:extLst>
              <a:ext uri="{FF2B5EF4-FFF2-40B4-BE49-F238E27FC236}">
                <a16:creationId xmlns:a16="http://schemas.microsoft.com/office/drawing/2014/main" id="{CA5E4E6A-F81A-6D6D-9792-31C5297295DA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57141" y="3273443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4" name="Body Level One…">
            <a:extLst>
              <a:ext uri="{FF2B5EF4-FFF2-40B4-BE49-F238E27FC236}">
                <a16:creationId xmlns:a16="http://schemas.microsoft.com/office/drawing/2014/main" id="{4C0117D4-E18E-365D-F6D5-A1E66AA1BED4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2233013" y="2838112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5" name="Body Level One…">
            <a:extLst>
              <a:ext uri="{FF2B5EF4-FFF2-40B4-BE49-F238E27FC236}">
                <a16:creationId xmlns:a16="http://schemas.microsoft.com/office/drawing/2014/main" id="{AD4E7F33-1057-EDEA-94F5-A233AF23CF7A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2233014" y="3273443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6" name="Body Level One…">
            <a:extLst>
              <a:ext uri="{FF2B5EF4-FFF2-40B4-BE49-F238E27FC236}">
                <a16:creationId xmlns:a16="http://schemas.microsoft.com/office/drawing/2014/main" id="{CF0A265B-1981-6067-76BB-F16F41C42483}"/>
              </a:ext>
            </a:extLst>
          </p:cNvPr>
          <p:cNvSpPr txBox="1">
            <a:spLocks noGrp="1"/>
          </p:cNvSpPr>
          <p:nvPr>
            <p:ph type="body" sz="half" idx="23" hasCustomPrompt="1"/>
          </p:nvPr>
        </p:nvSpPr>
        <p:spPr>
          <a:xfrm>
            <a:off x="3887726" y="2838112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7" name="Body Level One…">
            <a:extLst>
              <a:ext uri="{FF2B5EF4-FFF2-40B4-BE49-F238E27FC236}">
                <a16:creationId xmlns:a16="http://schemas.microsoft.com/office/drawing/2014/main" id="{C6E72ADD-452B-6F8B-1354-44214DE4738B}"/>
              </a:ext>
            </a:extLst>
          </p:cNvPr>
          <p:cNvSpPr txBox="1">
            <a:spLocks noGrp="1"/>
          </p:cNvSpPr>
          <p:nvPr>
            <p:ph type="body" sz="half" idx="24" hasCustomPrompt="1"/>
          </p:nvPr>
        </p:nvSpPr>
        <p:spPr>
          <a:xfrm>
            <a:off x="3887727" y="3273443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38" name="Body Level One…">
            <a:extLst>
              <a:ext uri="{FF2B5EF4-FFF2-40B4-BE49-F238E27FC236}">
                <a16:creationId xmlns:a16="http://schemas.microsoft.com/office/drawing/2014/main" id="{1E0ADB20-FB2C-882F-7496-4B09C511E7B2}"/>
              </a:ext>
            </a:extLst>
          </p:cNvPr>
          <p:cNvSpPr txBox="1">
            <a:spLocks noGrp="1"/>
          </p:cNvSpPr>
          <p:nvPr>
            <p:ph type="body" sz="half" idx="25" hasCustomPrompt="1"/>
          </p:nvPr>
        </p:nvSpPr>
        <p:spPr>
          <a:xfrm>
            <a:off x="5543503" y="2838112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9" name="Body Level One…">
            <a:extLst>
              <a:ext uri="{FF2B5EF4-FFF2-40B4-BE49-F238E27FC236}">
                <a16:creationId xmlns:a16="http://schemas.microsoft.com/office/drawing/2014/main" id="{084346DA-BA7D-B0F6-51D9-7A06A0C063DB}"/>
              </a:ext>
            </a:extLst>
          </p:cNvPr>
          <p:cNvSpPr txBox="1">
            <a:spLocks noGrp="1"/>
          </p:cNvSpPr>
          <p:nvPr>
            <p:ph type="body" sz="half" idx="26" hasCustomPrompt="1"/>
          </p:nvPr>
        </p:nvSpPr>
        <p:spPr>
          <a:xfrm>
            <a:off x="5543504" y="3273443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41" name="Body Level One…">
            <a:extLst>
              <a:ext uri="{FF2B5EF4-FFF2-40B4-BE49-F238E27FC236}">
                <a16:creationId xmlns:a16="http://schemas.microsoft.com/office/drawing/2014/main" id="{22892C22-1440-6C2F-8E80-D649DCDF90F4}"/>
              </a:ext>
            </a:extLst>
          </p:cNvPr>
          <p:cNvSpPr txBox="1">
            <a:spLocks noGrp="1"/>
          </p:cNvSpPr>
          <p:nvPr>
            <p:ph type="body" sz="half" idx="27" hasCustomPrompt="1"/>
          </p:nvPr>
        </p:nvSpPr>
        <p:spPr>
          <a:xfrm>
            <a:off x="7198148" y="2838112"/>
            <a:ext cx="132207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42" name="Body Level One…">
            <a:extLst>
              <a:ext uri="{FF2B5EF4-FFF2-40B4-BE49-F238E27FC236}">
                <a16:creationId xmlns:a16="http://schemas.microsoft.com/office/drawing/2014/main" id="{BDC468B2-6713-D45C-FDDC-5D6931181510}"/>
              </a:ext>
            </a:extLst>
          </p:cNvPr>
          <p:cNvSpPr txBox="1">
            <a:spLocks noGrp="1"/>
          </p:cNvSpPr>
          <p:nvPr>
            <p:ph type="body" sz="half" idx="28" hasCustomPrompt="1"/>
          </p:nvPr>
        </p:nvSpPr>
        <p:spPr>
          <a:xfrm>
            <a:off x="7198149" y="3273443"/>
            <a:ext cx="1322074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FEB7185-2D8D-515E-B497-ED59764E6A41}"/>
              </a:ext>
            </a:extLst>
          </p:cNvPr>
          <p:cNvGrpSpPr/>
          <p:nvPr userDrawn="1"/>
        </p:nvGrpSpPr>
        <p:grpSpPr>
          <a:xfrm>
            <a:off x="2082570" y="2074795"/>
            <a:ext cx="4966463" cy="1823202"/>
            <a:chOff x="2082570" y="2257609"/>
            <a:chExt cx="4966463" cy="1974928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C0782FB-3A69-00E8-9196-5CFEC3DE9E48}"/>
                </a:ext>
              </a:extLst>
            </p:cNvPr>
            <p:cNvCxnSpPr>
              <a:cxnSpLocks/>
            </p:cNvCxnSpPr>
            <p:nvPr/>
          </p:nvCxnSpPr>
          <p:spPr>
            <a:xfrm>
              <a:off x="2082570" y="2257609"/>
              <a:ext cx="0" cy="1974928"/>
            </a:xfrm>
            <a:prstGeom prst="line">
              <a:avLst/>
            </a:prstGeom>
            <a:noFill/>
            <a:ln w="6350" cap="flat">
              <a:solidFill>
                <a:srgbClr val="DBD9D9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9D31EB-FB15-AA82-560F-59A99338EF38}"/>
                </a:ext>
              </a:extLst>
            </p:cNvPr>
            <p:cNvCxnSpPr>
              <a:cxnSpLocks/>
            </p:cNvCxnSpPr>
            <p:nvPr/>
          </p:nvCxnSpPr>
          <p:spPr>
            <a:xfrm>
              <a:off x="3738478" y="2257609"/>
              <a:ext cx="0" cy="1974928"/>
            </a:xfrm>
            <a:prstGeom prst="line">
              <a:avLst/>
            </a:prstGeom>
            <a:noFill/>
            <a:ln w="6350" cap="flat">
              <a:solidFill>
                <a:srgbClr val="DBD9D9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6EE4C7-663E-7E4F-1A3B-93679A864BF6}"/>
                </a:ext>
              </a:extLst>
            </p:cNvPr>
            <p:cNvCxnSpPr>
              <a:cxnSpLocks/>
            </p:cNvCxnSpPr>
            <p:nvPr/>
          </p:nvCxnSpPr>
          <p:spPr>
            <a:xfrm>
              <a:off x="5394386" y="2257609"/>
              <a:ext cx="0" cy="1974928"/>
            </a:xfrm>
            <a:prstGeom prst="line">
              <a:avLst/>
            </a:prstGeom>
            <a:noFill/>
            <a:ln w="6350" cap="flat">
              <a:solidFill>
                <a:srgbClr val="DBD9D9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DD7485D-9C8E-983A-6E99-884A0577E567}"/>
                </a:ext>
              </a:extLst>
            </p:cNvPr>
            <p:cNvCxnSpPr>
              <a:cxnSpLocks/>
            </p:cNvCxnSpPr>
            <p:nvPr/>
          </p:nvCxnSpPr>
          <p:spPr>
            <a:xfrm>
              <a:off x="7049033" y="2257609"/>
              <a:ext cx="0" cy="1974928"/>
            </a:xfrm>
            <a:prstGeom prst="line">
              <a:avLst/>
            </a:prstGeom>
            <a:noFill/>
            <a:ln w="6350" cap="flat">
              <a:solidFill>
                <a:srgbClr val="DBD9D9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54" name="Image">
            <a:extLst>
              <a:ext uri="{FF2B5EF4-FFF2-40B4-BE49-F238E27FC236}">
                <a16:creationId xmlns:a16="http://schemas.microsoft.com/office/drawing/2014/main" id="{82613349-6CE1-7D37-1013-61BB2B6112B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06719" y="2074795"/>
            <a:ext cx="504931" cy="5330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  <a:endParaRPr/>
          </a:p>
        </p:txBody>
      </p:sp>
      <p:sp>
        <p:nvSpPr>
          <p:cNvPr id="55" name="Image">
            <a:extLst>
              <a:ext uri="{FF2B5EF4-FFF2-40B4-BE49-F238E27FC236}">
                <a16:creationId xmlns:a16="http://schemas.microsoft.com/office/drawing/2014/main" id="{FCD78D45-3BC0-2EFB-6285-68FDD1DC8D0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949215" y="2087377"/>
            <a:ext cx="504931" cy="5330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  <a:endParaRPr/>
          </a:p>
        </p:txBody>
      </p:sp>
      <p:sp>
        <p:nvSpPr>
          <p:cNvPr id="56" name="Image">
            <a:extLst>
              <a:ext uri="{FF2B5EF4-FFF2-40B4-BE49-F238E27FC236}">
                <a16:creationId xmlns:a16="http://schemas.microsoft.com/office/drawing/2014/main" id="{8768EE78-EA44-BA62-7B3F-73CAE7566B84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3307" y="2087377"/>
            <a:ext cx="504931" cy="5330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  <a:endParaRPr/>
          </a:p>
        </p:txBody>
      </p:sp>
      <p:sp>
        <p:nvSpPr>
          <p:cNvPr id="57" name="Image">
            <a:extLst>
              <a:ext uri="{FF2B5EF4-FFF2-40B4-BE49-F238E27FC236}">
                <a16:creationId xmlns:a16="http://schemas.microsoft.com/office/drawing/2014/main" id="{5752CD17-7E27-6554-88AE-1B6F5174DF3C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655985" y="2074795"/>
            <a:ext cx="504931" cy="5330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  <a:endParaRPr/>
          </a:p>
        </p:txBody>
      </p:sp>
      <p:sp>
        <p:nvSpPr>
          <p:cNvPr id="58" name="Image">
            <a:extLst>
              <a:ext uri="{FF2B5EF4-FFF2-40B4-BE49-F238E27FC236}">
                <a16:creationId xmlns:a16="http://schemas.microsoft.com/office/drawing/2014/main" id="{0419FF37-A4D5-E2B4-D355-8A4D62DB7C4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01339" y="2074795"/>
            <a:ext cx="504931" cy="5330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  <a:endParaRPr/>
          </a:p>
        </p:txBody>
      </p:sp>
      <p:sp>
        <p:nvSpPr>
          <p:cNvPr id="59" name="Body Level One…">
            <a:extLst>
              <a:ext uri="{FF2B5EF4-FFF2-40B4-BE49-F238E27FC236}">
                <a16:creationId xmlns:a16="http://schemas.microsoft.com/office/drawing/2014/main" id="{2CE4C3BF-55E8-5D88-9352-FB6A6CEEADFB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92267" y="1393238"/>
            <a:ext cx="4541793" cy="27926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Subhead copy is optional.</a:t>
            </a:r>
          </a:p>
        </p:txBody>
      </p:sp>
    </p:spTree>
    <p:extLst>
      <p:ext uri="{BB962C8B-B14F-4D97-AF65-F5344CB8AC3E}">
        <p14:creationId xmlns:p14="http://schemas.microsoft.com/office/powerpoint/2010/main" val="306183811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6F35885-F367-6033-D0AC-E3E482244D77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E2B1C283-5E15-D73D-F294-9E4331583460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59DCBF1-4F5F-2D13-B3A9-8C0A6877E822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32" name="Body Level One…">
            <a:extLst>
              <a:ext uri="{FF2B5EF4-FFF2-40B4-BE49-F238E27FC236}">
                <a16:creationId xmlns:a16="http://schemas.microsoft.com/office/drawing/2014/main" id="{84AF7256-8572-D716-18A1-13119A9CEECD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63964" y="2456347"/>
            <a:ext cx="1789356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3" name="Body Level One…">
            <a:extLst>
              <a:ext uri="{FF2B5EF4-FFF2-40B4-BE49-F238E27FC236}">
                <a16:creationId xmlns:a16="http://schemas.microsoft.com/office/drawing/2014/main" id="{CA5E4E6A-F81A-6D6D-9792-31C5297295DA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63963" y="2891678"/>
            <a:ext cx="1789356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EED8EC22-C6BD-C0D3-D9DE-F5F0141FB654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92267" y="1393238"/>
            <a:ext cx="4541793" cy="27926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Subhead copy is optional.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54DD6F-C40A-0FA5-31F1-9C3054AD1AEF}"/>
              </a:ext>
            </a:extLst>
          </p:cNvPr>
          <p:cNvGrpSpPr/>
          <p:nvPr userDrawn="1"/>
        </p:nvGrpSpPr>
        <p:grpSpPr>
          <a:xfrm>
            <a:off x="2496400" y="2103680"/>
            <a:ext cx="4138523" cy="1392561"/>
            <a:chOff x="2496400" y="1997694"/>
            <a:chExt cx="4138523" cy="2587752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2DFB109-1ACC-9000-5616-674387ED74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6400" y="1997694"/>
              <a:ext cx="0" cy="2587752"/>
            </a:xfrm>
            <a:prstGeom prst="line">
              <a:avLst/>
            </a:prstGeom>
            <a:noFill/>
            <a:ln w="6350" cap="flat">
              <a:solidFill>
                <a:srgbClr val="DBD9D9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2148443-2C5A-3CED-05F6-E13151B4EE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6060" y="1997694"/>
              <a:ext cx="0" cy="2587752"/>
            </a:xfrm>
            <a:prstGeom prst="line">
              <a:avLst/>
            </a:prstGeom>
            <a:noFill/>
            <a:ln w="6350" cap="flat">
              <a:solidFill>
                <a:srgbClr val="DBD9D9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4BD67B7-DCDD-1A71-6430-60F24A528E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34923" y="1997694"/>
              <a:ext cx="0" cy="2587752"/>
            </a:xfrm>
            <a:prstGeom prst="line">
              <a:avLst/>
            </a:prstGeom>
            <a:noFill/>
            <a:ln w="6350" cap="flat">
              <a:solidFill>
                <a:srgbClr val="DBD9D9"/>
              </a:soli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1" name="Rectangle">
            <a:extLst>
              <a:ext uri="{FF2B5EF4-FFF2-40B4-BE49-F238E27FC236}">
                <a16:creationId xmlns:a16="http://schemas.microsoft.com/office/drawing/2014/main" id="{646446DC-1E5C-6054-C73D-B0362F998A26}"/>
              </a:ext>
            </a:extLst>
          </p:cNvPr>
          <p:cNvSpPr/>
          <p:nvPr userDrawn="1"/>
        </p:nvSpPr>
        <p:spPr>
          <a:xfrm>
            <a:off x="474275" y="1860280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4D387510-2008-3CEF-969E-51C5D4DC4F9F}"/>
              </a:ext>
            </a:extLst>
          </p:cNvPr>
          <p:cNvSpPr/>
          <p:nvPr userDrawn="1"/>
        </p:nvSpPr>
        <p:spPr>
          <a:xfrm>
            <a:off x="2544327" y="1860280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23" name="Rectangle">
            <a:extLst>
              <a:ext uri="{FF2B5EF4-FFF2-40B4-BE49-F238E27FC236}">
                <a16:creationId xmlns:a16="http://schemas.microsoft.com/office/drawing/2014/main" id="{1EDB766E-8D8F-8263-72BC-77A4714BC7F3}"/>
              </a:ext>
            </a:extLst>
          </p:cNvPr>
          <p:cNvSpPr/>
          <p:nvPr userDrawn="1"/>
        </p:nvSpPr>
        <p:spPr>
          <a:xfrm>
            <a:off x="4611841" y="1869921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24" name="Rectangle">
            <a:extLst>
              <a:ext uri="{FF2B5EF4-FFF2-40B4-BE49-F238E27FC236}">
                <a16:creationId xmlns:a16="http://schemas.microsoft.com/office/drawing/2014/main" id="{E297CE3D-19BE-E3DC-01AF-20B26A87B570}"/>
              </a:ext>
            </a:extLst>
          </p:cNvPr>
          <p:cNvSpPr/>
          <p:nvPr userDrawn="1"/>
        </p:nvSpPr>
        <p:spPr>
          <a:xfrm>
            <a:off x="6681893" y="1869921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53" name="Body Level One…">
            <a:extLst>
              <a:ext uri="{FF2B5EF4-FFF2-40B4-BE49-F238E27FC236}">
                <a16:creationId xmlns:a16="http://schemas.microsoft.com/office/drawing/2014/main" id="{96EA676D-7C5A-D7A7-CE8D-C725776F44E5}"/>
              </a:ext>
            </a:extLst>
          </p:cNvPr>
          <p:cNvSpPr txBox="1">
            <a:spLocks noGrp="1"/>
          </p:cNvSpPr>
          <p:nvPr>
            <p:ph type="body" sz="half" idx="27" hasCustomPrompt="1"/>
          </p:nvPr>
        </p:nvSpPr>
        <p:spPr>
          <a:xfrm>
            <a:off x="563964" y="2071136"/>
            <a:ext cx="178935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Comes First</a:t>
            </a:r>
          </a:p>
        </p:txBody>
      </p:sp>
      <p:sp>
        <p:nvSpPr>
          <p:cNvPr id="57" name="Body Level One…">
            <a:extLst>
              <a:ext uri="{FF2B5EF4-FFF2-40B4-BE49-F238E27FC236}">
                <a16:creationId xmlns:a16="http://schemas.microsoft.com/office/drawing/2014/main" id="{66A680C7-FD20-809E-D494-390EB5EE96A6}"/>
              </a:ext>
            </a:extLst>
          </p:cNvPr>
          <p:cNvSpPr txBox="1">
            <a:spLocks noGrp="1"/>
          </p:cNvSpPr>
          <p:nvPr>
            <p:ph type="body" sz="half" idx="31" hasCustomPrompt="1"/>
          </p:nvPr>
        </p:nvSpPr>
        <p:spPr>
          <a:xfrm>
            <a:off x="2616175" y="2456347"/>
            <a:ext cx="1789356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58" name="Body Level One…">
            <a:extLst>
              <a:ext uri="{FF2B5EF4-FFF2-40B4-BE49-F238E27FC236}">
                <a16:creationId xmlns:a16="http://schemas.microsoft.com/office/drawing/2014/main" id="{4539E436-780B-A3C1-1342-D33D36F236F8}"/>
              </a:ext>
            </a:extLst>
          </p:cNvPr>
          <p:cNvSpPr txBox="1">
            <a:spLocks noGrp="1"/>
          </p:cNvSpPr>
          <p:nvPr>
            <p:ph type="body" sz="half" idx="32" hasCustomPrompt="1"/>
          </p:nvPr>
        </p:nvSpPr>
        <p:spPr>
          <a:xfrm>
            <a:off x="2616174" y="2891678"/>
            <a:ext cx="1789356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59" name="Body Level One…">
            <a:extLst>
              <a:ext uri="{FF2B5EF4-FFF2-40B4-BE49-F238E27FC236}">
                <a16:creationId xmlns:a16="http://schemas.microsoft.com/office/drawing/2014/main" id="{AF6E2A96-A5FB-3F7E-9FE3-655C17E97019}"/>
              </a:ext>
            </a:extLst>
          </p:cNvPr>
          <p:cNvSpPr txBox="1">
            <a:spLocks noGrp="1"/>
          </p:cNvSpPr>
          <p:nvPr>
            <p:ph type="body" sz="half" idx="33" hasCustomPrompt="1"/>
          </p:nvPr>
        </p:nvSpPr>
        <p:spPr>
          <a:xfrm>
            <a:off x="2616175" y="2071136"/>
            <a:ext cx="178935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Comes Second</a:t>
            </a:r>
          </a:p>
        </p:txBody>
      </p:sp>
      <p:sp>
        <p:nvSpPr>
          <p:cNvPr id="60" name="Body Level One…">
            <a:extLst>
              <a:ext uri="{FF2B5EF4-FFF2-40B4-BE49-F238E27FC236}">
                <a16:creationId xmlns:a16="http://schemas.microsoft.com/office/drawing/2014/main" id="{0B8E68A6-1EC2-8F05-31B8-0EC8E42014A9}"/>
              </a:ext>
            </a:extLst>
          </p:cNvPr>
          <p:cNvSpPr txBox="1">
            <a:spLocks noGrp="1"/>
          </p:cNvSpPr>
          <p:nvPr>
            <p:ph type="body" sz="half" idx="34" hasCustomPrompt="1"/>
          </p:nvPr>
        </p:nvSpPr>
        <p:spPr>
          <a:xfrm>
            <a:off x="4697467" y="2456347"/>
            <a:ext cx="1789356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61" name="Body Level One…">
            <a:extLst>
              <a:ext uri="{FF2B5EF4-FFF2-40B4-BE49-F238E27FC236}">
                <a16:creationId xmlns:a16="http://schemas.microsoft.com/office/drawing/2014/main" id="{D6F0BBF5-1768-7092-8239-D2CB0327C988}"/>
              </a:ext>
            </a:extLst>
          </p:cNvPr>
          <p:cNvSpPr txBox="1">
            <a:spLocks noGrp="1"/>
          </p:cNvSpPr>
          <p:nvPr>
            <p:ph type="body" sz="half" idx="35" hasCustomPrompt="1"/>
          </p:nvPr>
        </p:nvSpPr>
        <p:spPr>
          <a:xfrm>
            <a:off x="4697466" y="2891678"/>
            <a:ext cx="1789356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62" name="Body Level One…">
            <a:extLst>
              <a:ext uri="{FF2B5EF4-FFF2-40B4-BE49-F238E27FC236}">
                <a16:creationId xmlns:a16="http://schemas.microsoft.com/office/drawing/2014/main" id="{30BBEC62-2154-6977-37ED-6513AC1BBB3C}"/>
              </a:ext>
            </a:extLst>
          </p:cNvPr>
          <p:cNvSpPr txBox="1">
            <a:spLocks noGrp="1"/>
          </p:cNvSpPr>
          <p:nvPr>
            <p:ph type="body" sz="half" idx="36" hasCustomPrompt="1"/>
          </p:nvPr>
        </p:nvSpPr>
        <p:spPr>
          <a:xfrm>
            <a:off x="4697467" y="2071136"/>
            <a:ext cx="178935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Comes Third</a:t>
            </a:r>
          </a:p>
        </p:txBody>
      </p:sp>
      <p:sp>
        <p:nvSpPr>
          <p:cNvPr id="63" name="Body Level One…">
            <a:extLst>
              <a:ext uri="{FF2B5EF4-FFF2-40B4-BE49-F238E27FC236}">
                <a16:creationId xmlns:a16="http://schemas.microsoft.com/office/drawing/2014/main" id="{A7E6F0B2-3167-99BF-B067-881E9049462C}"/>
              </a:ext>
            </a:extLst>
          </p:cNvPr>
          <p:cNvSpPr txBox="1">
            <a:spLocks noGrp="1"/>
          </p:cNvSpPr>
          <p:nvPr>
            <p:ph type="body" sz="half" idx="37" hasCustomPrompt="1"/>
          </p:nvPr>
        </p:nvSpPr>
        <p:spPr>
          <a:xfrm>
            <a:off x="6790680" y="2456347"/>
            <a:ext cx="1789356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64" name="Body Level One…">
            <a:extLst>
              <a:ext uri="{FF2B5EF4-FFF2-40B4-BE49-F238E27FC236}">
                <a16:creationId xmlns:a16="http://schemas.microsoft.com/office/drawing/2014/main" id="{3C98F2C3-F074-35B0-BE12-94C11DC65050}"/>
              </a:ext>
            </a:extLst>
          </p:cNvPr>
          <p:cNvSpPr txBox="1">
            <a:spLocks noGrp="1"/>
          </p:cNvSpPr>
          <p:nvPr>
            <p:ph type="body" sz="half" idx="38" hasCustomPrompt="1"/>
          </p:nvPr>
        </p:nvSpPr>
        <p:spPr>
          <a:xfrm>
            <a:off x="6790679" y="2891678"/>
            <a:ext cx="1789356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 here</a:t>
            </a:r>
          </a:p>
          <a:p>
            <a:r>
              <a:rPr lang="en-US"/>
              <a:t>Point two here</a:t>
            </a:r>
          </a:p>
          <a:p>
            <a:r>
              <a:rPr lang="en-US"/>
              <a:t>Point three here</a:t>
            </a:r>
          </a:p>
        </p:txBody>
      </p:sp>
      <p:sp>
        <p:nvSpPr>
          <p:cNvPr id="65" name="Body Level One…">
            <a:extLst>
              <a:ext uri="{FF2B5EF4-FFF2-40B4-BE49-F238E27FC236}">
                <a16:creationId xmlns:a16="http://schemas.microsoft.com/office/drawing/2014/main" id="{8F12931A-6AE9-BD4E-D8E4-1ECADDE8229A}"/>
              </a:ext>
            </a:extLst>
          </p:cNvPr>
          <p:cNvSpPr txBox="1">
            <a:spLocks noGrp="1"/>
          </p:cNvSpPr>
          <p:nvPr>
            <p:ph type="body" sz="half" idx="39" hasCustomPrompt="1"/>
          </p:nvPr>
        </p:nvSpPr>
        <p:spPr>
          <a:xfrm>
            <a:off x="6790680" y="2071136"/>
            <a:ext cx="1789354" cy="4936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And So On</a:t>
            </a:r>
          </a:p>
        </p:txBody>
      </p:sp>
    </p:spTree>
    <p:extLst>
      <p:ext uri="{BB962C8B-B14F-4D97-AF65-F5344CB8AC3E}">
        <p14:creationId xmlns:p14="http://schemas.microsoft.com/office/powerpoint/2010/main" val="326848321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Center">
    <p:bg>
      <p:bgPr>
        <a:solidFill>
          <a:srgbClr val="87C4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BE98A112-DB08-F5B9-BD64-03D365584E8A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040311" y="2372943"/>
            <a:ext cx="3833813" cy="3976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1688"/>
              </a:spcBef>
              <a:buNone/>
              <a:defRPr sz="4000">
                <a:solidFill>
                  <a:srgbClr val="355742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Section Title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3F570D-6879-E56B-D793-C7E80B239C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996"/>
          <a:stretch/>
        </p:blipFill>
        <p:spPr>
          <a:xfrm>
            <a:off x="0" y="2016578"/>
            <a:ext cx="2876090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8135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95AB7147-76ED-1C01-226D-17B7539C8177}"/>
              </a:ext>
            </a:extLst>
          </p:cNvPr>
          <p:cNvSpPr/>
          <p:nvPr userDrawn="1"/>
        </p:nvSpPr>
        <p:spPr>
          <a:xfrm>
            <a:off x="474275" y="791975"/>
            <a:ext cx="1984248" cy="3654367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87CB1327-7D57-DC77-0214-21ADD9BEB2DE}"/>
              </a:ext>
            </a:extLst>
          </p:cNvPr>
          <p:cNvSpPr/>
          <p:nvPr userDrawn="1"/>
        </p:nvSpPr>
        <p:spPr>
          <a:xfrm>
            <a:off x="474275" y="791975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3C8EBDDB-802D-24CE-1C35-18B5CCB8FDF6}"/>
              </a:ext>
            </a:extLst>
          </p:cNvPr>
          <p:cNvSpPr/>
          <p:nvPr userDrawn="1"/>
        </p:nvSpPr>
        <p:spPr>
          <a:xfrm>
            <a:off x="2549808" y="800617"/>
            <a:ext cx="1984248" cy="3695315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5022D4A0-4DCD-2904-3ADA-6EA1E7381262}"/>
              </a:ext>
            </a:extLst>
          </p:cNvPr>
          <p:cNvSpPr/>
          <p:nvPr userDrawn="1"/>
        </p:nvSpPr>
        <p:spPr>
          <a:xfrm>
            <a:off x="2559051" y="791975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428D95EC-C225-B035-1B9A-86D4833E75F4}"/>
              </a:ext>
            </a:extLst>
          </p:cNvPr>
          <p:cNvSpPr/>
          <p:nvPr userDrawn="1"/>
        </p:nvSpPr>
        <p:spPr>
          <a:xfrm>
            <a:off x="4654743" y="791974"/>
            <a:ext cx="1952765" cy="3664009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4FF074DC-7BFA-073E-5847-EB80FA30ED62}"/>
              </a:ext>
            </a:extLst>
          </p:cNvPr>
          <p:cNvSpPr/>
          <p:nvPr userDrawn="1"/>
        </p:nvSpPr>
        <p:spPr>
          <a:xfrm>
            <a:off x="4654743" y="786068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6EE89BE1-752E-896B-A7FD-4E4C2A91F717}"/>
              </a:ext>
            </a:extLst>
          </p:cNvPr>
          <p:cNvSpPr/>
          <p:nvPr userDrawn="1"/>
        </p:nvSpPr>
        <p:spPr>
          <a:xfrm>
            <a:off x="6681893" y="804256"/>
            <a:ext cx="1984248" cy="3651727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C0B0080E-EF4B-FA89-8447-D2E9D49254D6}"/>
              </a:ext>
            </a:extLst>
          </p:cNvPr>
          <p:cNvSpPr/>
          <p:nvPr userDrawn="1"/>
        </p:nvSpPr>
        <p:spPr>
          <a:xfrm>
            <a:off x="6681893" y="786068"/>
            <a:ext cx="1984248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59DCBF1-4F5F-2D13-B3A9-8C0A6877E822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63963" y="91702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32" name="Body Level One…">
            <a:extLst>
              <a:ext uri="{FF2B5EF4-FFF2-40B4-BE49-F238E27FC236}">
                <a16:creationId xmlns:a16="http://schemas.microsoft.com/office/drawing/2014/main" id="{84AF7256-8572-D716-18A1-13119A9CEECD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71721" y="1206356"/>
            <a:ext cx="1789356" cy="324962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&lt;insert here&gt;</a:t>
            </a:r>
          </a:p>
        </p:txBody>
      </p:sp>
      <p:sp>
        <p:nvSpPr>
          <p:cNvPr id="53" name="Body Level One…">
            <a:extLst>
              <a:ext uri="{FF2B5EF4-FFF2-40B4-BE49-F238E27FC236}">
                <a16:creationId xmlns:a16="http://schemas.microsoft.com/office/drawing/2014/main" id="{96EA676D-7C5A-D7A7-CE8D-C725776F44E5}"/>
              </a:ext>
            </a:extLst>
          </p:cNvPr>
          <p:cNvSpPr txBox="1">
            <a:spLocks noGrp="1"/>
          </p:cNvSpPr>
          <p:nvPr>
            <p:ph type="body" sz="half" idx="27" hasCustomPrompt="1"/>
          </p:nvPr>
        </p:nvSpPr>
        <p:spPr>
          <a:xfrm>
            <a:off x="563964" y="907701"/>
            <a:ext cx="1789354" cy="25608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Inputs/Resources</a:t>
            </a:r>
          </a:p>
        </p:txBody>
      </p:sp>
      <p:sp>
        <p:nvSpPr>
          <p:cNvPr id="57" name="Body Level One…">
            <a:extLst>
              <a:ext uri="{FF2B5EF4-FFF2-40B4-BE49-F238E27FC236}">
                <a16:creationId xmlns:a16="http://schemas.microsoft.com/office/drawing/2014/main" id="{66A680C7-FD20-809E-D494-390EB5EE96A6}"/>
              </a:ext>
            </a:extLst>
          </p:cNvPr>
          <p:cNvSpPr txBox="1">
            <a:spLocks noGrp="1"/>
          </p:cNvSpPr>
          <p:nvPr>
            <p:ph type="body" sz="half" idx="31" hasCustomPrompt="1"/>
          </p:nvPr>
        </p:nvSpPr>
        <p:spPr>
          <a:xfrm>
            <a:off x="2647255" y="1206355"/>
            <a:ext cx="1789356" cy="324962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&lt;insert here&gt;</a:t>
            </a:r>
          </a:p>
        </p:txBody>
      </p:sp>
      <p:sp>
        <p:nvSpPr>
          <p:cNvPr id="59" name="Body Level One…">
            <a:extLst>
              <a:ext uri="{FF2B5EF4-FFF2-40B4-BE49-F238E27FC236}">
                <a16:creationId xmlns:a16="http://schemas.microsoft.com/office/drawing/2014/main" id="{AF6E2A96-A5FB-3F7E-9FE3-655C17E97019}"/>
              </a:ext>
            </a:extLst>
          </p:cNvPr>
          <p:cNvSpPr txBox="1">
            <a:spLocks noGrp="1"/>
          </p:cNvSpPr>
          <p:nvPr>
            <p:ph type="body" sz="half" idx="33" hasCustomPrompt="1"/>
          </p:nvPr>
        </p:nvSpPr>
        <p:spPr>
          <a:xfrm>
            <a:off x="2647255" y="912536"/>
            <a:ext cx="1789354" cy="26312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Activities/Processes</a:t>
            </a:r>
          </a:p>
        </p:txBody>
      </p:sp>
      <p:sp>
        <p:nvSpPr>
          <p:cNvPr id="60" name="Body Level One…">
            <a:extLst>
              <a:ext uri="{FF2B5EF4-FFF2-40B4-BE49-F238E27FC236}">
                <a16:creationId xmlns:a16="http://schemas.microsoft.com/office/drawing/2014/main" id="{0B8E68A6-1EC2-8F05-31B8-0EC8E42014A9}"/>
              </a:ext>
            </a:extLst>
          </p:cNvPr>
          <p:cNvSpPr txBox="1">
            <a:spLocks noGrp="1"/>
          </p:cNvSpPr>
          <p:nvPr>
            <p:ph type="body" sz="half" idx="34" hasCustomPrompt="1"/>
          </p:nvPr>
        </p:nvSpPr>
        <p:spPr>
          <a:xfrm>
            <a:off x="4725027" y="1206355"/>
            <a:ext cx="1789356" cy="32399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&lt;insert here&gt;</a:t>
            </a:r>
          </a:p>
        </p:txBody>
      </p:sp>
      <p:sp>
        <p:nvSpPr>
          <p:cNvPr id="62" name="Body Level One…">
            <a:extLst>
              <a:ext uri="{FF2B5EF4-FFF2-40B4-BE49-F238E27FC236}">
                <a16:creationId xmlns:a16="http://schemas.microsoft.com/office/drawing/2014/main" id="{30BBEC62-2154-6977-37ED-6513AC1BBB3C}"/>
              </a:ext>
            </a:extLst>
          </p:cNvPr>
          <p:cNvSpPr txBox="1">
            <a:spLocks noGrp="1"/>
          </p:cNvSpPr>
          <p:nvPr>
            <p:ph type="body" sz="half" idx="36" hasCustomPrompt="1"/>
          </p:nvPr>
        </p:nvSpPr>
        <p:spPr>
          <a:xfrm>
            <a:off x="4725028" y="907701"/>
            <a:ext cx="1789354" cy="25608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Proposed Outputs</a:t>
            </a:r>
          </a:p>
        </p:txBody>
      </p:sp>
      <p:sp>
        <p:nvSpPr>
          <p:cNvPr id="63" name="Body Level One…">
            <a:extLst>
              <a:ext uri="{FF2B5EF4-FFF2-40B4-BE49-F238E27FC236}">
                <a16:creationId xmlns:a16="http://schemas.microsoft.com/office/drawing/2014/main" id="{A7E6F0B2-3167-99BF-B067-881E9049462C}"/>
              </a:ext>
            </a:extLst>
          </p:cNvPr>
          <p:cNvSpPr txBox="1">
            <a:spLocks noGrp="1"/>
          </p:cNvSpPr>
          <p:nvPr>
            <p:ph type="body" sz="half" idx="37" hasCustomPrompt="1"/>
          </p:nvPr>
        </p:nvSpPr>
        <p:spPr>
          <a:xfrm>
            <a:off x="6779338" y="1202605"/>
            <a:ext cx="1789356" cy="324373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&lt;insert here&gt;</a:t>
            </a:r>
          </a:p>
        </p:txBody>
      </p:sp>
      <p:sp>
        <p:nvSpPr>
          <p:cNvPr id="65" name="Body Level One…">
            <a:extLst>
              <a:ext uri="{FF2B5EF4-FFF2-40B4-BE49-F238E27FC236}">
                <a16:creationId xmlns:a16="http://schemas.microsoft.com/office/drawing/2014/main" id="{8F12931A-6AE9-BD4E-D8E4-1ECADDE8229A}"/>
              </a:ext>
            </a:extLst>
          </p:cNvPr>
          <p:cNvSpPr txBox="1">
            <a:spLocks noGrp="1"/>
          </p:cNvSpPr>
          <p:nvPr>
            <p:ph type="body" sz="half" idx="39" hasCustomPrompt="1"/>
          </p:nvPr>
        </p:nvSpPr>
        <p:spPr>
          <a:xfrm>
            <a:off x="6779340" y="916969"/>
            <a:ext cx="1789354" cy="2468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300" b="0" spc="20" baseline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Proposed Outcomes</a:t>
            </a:r>
          </a:p>
        </p:txBody>
      </p:sp>
    </p:spTree>
    <p:extLst>
      <p:ext uri="{BB962C8B-B14F-4D97-AF65-F5344CB8AC3E}">
        <p14:creationId xmlns:p14="http://schemas.microsoft.com/office/powerpoint/2010/main" val="230218156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mage">
            <a:extLst>
              <a:ext uri="{FF2B5EF4-FFF2-40B4-BE49-F238E27FC236}">
                <a16:creationId xmlns:a16="http://schemas.microsoft.com/office/drawing/2014/main" id="{975A6251-BD19-7A9E-BE8A-CDD8AD060D74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3550054" y="-1"/>
            <a:ext cx="5593946" cy="515459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Rectangle">
            <a:extLst>
              <a:ext uri="{FF2B5EF4-FFF2-40B4-BE49-F238E27FC236}">
                <a16:creationId xmlns:a16="http://schemas.microsoft.com/office/drawing/2014/main" id="{7AF2106D-2AC9-BA1F-8534-183131CF2E18}"/>
              </a:ext>
            </a:extLst>
          </p:cNvPr>
          <p:cNvSpPr/>
          <p:nvPr userDrawn="1"/>
        </p:nvSpPr>
        <p:spPr>
          <a:xfrm>
            <a:off x="0" y="-11099"/>
            <a:ext cx="3550054" cy="5154599"/>
          </a:xfrm>
          <a:prstGeom prst="rect">
            <a:avLst/>
          </a:prstGeom>
          <a:solidFill>
            <a:srgbClr val="355742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2079284-E878-A37E-7CDB-CAA43C577AAE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00F5AEC7-79DA-2600-052F-AF763F724BF7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2381417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52A00553-5983-9CF1-6B47-EA082B35FC27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85148" y="1401258"/>
            <a:ext cx="2381417" cy="89249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0"/>
              </a:spcBef>
              <a:spcAft>
                <a:spcPts val="400"/>
              </a:spcAft>
              <a:buNone/>
              <a:defRPr sz="1000" b="0" spc="20" baseline="0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Support copy is optional. </a:t>
            </a:r>
          </a:p>
          <a:p>
            <a:r>
              <a:rPr lang="en-US"/>
              <a:t>What’s so important about this chart or data?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 lorem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49FA1C78-E0EC-16AB-AE65-E0E1B66003D7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85148" y="2211714"/>
            <a:ext cx="2381417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 spc="20" baseline="0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C5C535D5-B638-C953-CCCB-A157B3C7550D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2381417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5C2B59ED-8C0A-F449-8899-BE797883E2AB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3638004" y="4798005"/>
            <a:ext cx="4541793" cy="27926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ts val="1400"/>
              </a:lnSpc>
              <a:spcBef>
                <a:spcPts val="600"/>
              </a:spcBef>
              <a:spcAft>
                <a:spcPts val="200"/>
              </a:spcAft>
              <a:buNone/>
              <a:defRPr sz="600" b="0" spc="20" baseline="0">
                <a:solidFill>
                  <a:schemeClr val="tx2">
                    <a:lumMod val="50000"/>
                  </a:schemeClr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Cite sources here</a:t>
            </a:r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B52BD5BF-A04D-83A1-2C88-CD72F6EA495B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5177183" y="633134"/>
            <a:ext cx="2381417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1688"/>
              </a:spcBef>
              <a:buNone/>
              <a:defRPr sz="1500" b="0" i="0">
                <a:solidFill>
                  <a:srgbClr val="355742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Chart Title</a:t>
            </a:r>
          </a:p>
        </p:txBody>
      </p:sp>
    </p:spTree>
    <p:extLst>
      <p:ext uri="{BB962C8B-B14F-4D97-AF65-F5344CB8AC3E}">
        <p14:creationId xmlns:p14="http://schemas.microsoft.com/office/powerpoint/2010/main" val="2896466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bg>
      <p:bgPr>
        <a:solidFill>
          <a:srgbClr val="A2D8AB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B87A40-1335-3C6D-D360-9FB9CDBC82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t="7072" r="46834" b="7148"/>
          <a:stretch/>
        </p:blipFill>
        <p:spPr>
          <a:xfrm>
            <a:off x="3292464" y="-1"/>
            <a:ext cx="5851535" cy="514350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5F4FFBB-5B6A-4B0E-E01E-8ECD88B9FEF3}"/>
              </a:ext>
            </a:extLst>
          </p:cNvPr>
          <p:cNvSpPr/>
          <p:nvPr userDrawn="1"/>
        </p:nvSpPr>
        <p:spPr>
          <a:xfrm>
            <a:off x="8080917" y="0"/>
            <a:ext cx="1063082" cy="5143500"/>
          </a:xfrm>
          <a:prstGeom prst="rect">
            <a:avLst/>
          </a:prstGeom>
          <a:solidFill>
            <a:srgbClr val="35574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9483AC-9997-1E52-A002-5E79FBA3DCC7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A8254B31-BAC3-9B7D-26EF-ABD097111E14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6E01772C-F1D6-96B1-EB79-7E63C04D2A74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2163500"/>
            <a:ext cx="2615882" cy="132361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3500"/>
              </a:lnSpc>
              <a:spcBef>
                <a:spcPts val="1688"/>
              </a:spcBef>
              <a:buNone/>
              <a:defRPr sz="3500" b="0" i="0">
                <a:solidFill>
                  <a:srgbClr val="355742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Questions for Presenters</a:t>
            </a:r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FDFE3819-CA04-A686-1FFF-94F34B28832D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92267" y="1752597"/>
            <a:ext cx="2615882" cy="50711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3500"/>
              </a:lnSpc>
              <a:spcBef>
                <a:spcPts val="1688"/>
              </a:spcBef>
              <a:buNone/>
              <a:defRPr sz="900" b="1" i="0" spc="20" baseline="0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SUBTITLE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F84C321A-0537-BF3D-D6FC-BADB609EA15B}"/>
              </a:ext>
            </a:extLst>
          </p:cNvPr>
          <p:cNvSpPr txBox="1">
            <a:spLocks noGrp="1"/>
          </p:cNvSpPr>
          <p:nvPr>
            <p:ph type="body" sz="half" idx="14" hasCustomPrompt="1"/>
          </p:nvPr>
        </p:nvSpPr>
        <p:spPr>
          <a:xfrm>
            <a:off x="5991845" y="1552674"/>
            <a:ext cx="2620613" cy="203814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Question lorem ipsum dolor sit </a:t>
            </a:r>
            <a:r>
              <a:rPr lang="en-US" err="1"/>
              <a:t>amet</a:t>
            </a:r>
            <a:r>
              <a:rPr lang="en-US"/>
              <a:t>? </a:t>
            </a:r>
          </a:p>
          <a:p>
            <a:r>
              <a:rPr lang="en-US"/>
              <a:t>Question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dolore? </a:t>
            </a:r>
          </a:p>
          <a:p>
            <a:r>
              <a:rPr lang="en-US"/>
              <a:t>Question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86076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Title - Top">
    <p:bg>
      <p:bgPr>
        <a:solidFill>
          <a:srgbClr val="87C4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633413" y="2017768"/>
            <a:ext cx="7877175" cy="857250"/>
          </a:xfrm>
          <a:prstGeom prst="rect">
            <a:avLst/>
          </a:prstGeom>
        </p:spPr>
        <p:txBody>
          <a:bodyPr/>
          <a:lstStyle>
            <a:lvl1pPr>
              <a:defRPr sz="6500">
                <a:solidFill>
                  <a:srgbClr val="21332B"/>
                </a:solidFill>
              </a:defRPr>
            </a:lvl1pPr>
          </a:lstStyle>
          <a:p>
            <a:r>
              <a:rPr lang="en-US"/>
              <a:t>Thank You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851270-95C9-B3BA-C976-529C8AA540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1055" y="4430501"/>
            <a:ext cx="1881886" cy="40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949248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2_Title - Top">
    <p:bg>
      <p:bgPr>
        <a:solidFill>
          <a:srgbClr val="E6E3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633413" y="2017768"/>
            <a:ext cx="7877175" cy="857250"/>
          </a:xfrm>
          <a:prstGeom prst="rect">
            <a:avLst/>
          </a:prstGeom>
        </p:spPr>
        <p:txBody>
          <a:bodyPr/>
          <a:lstStyle>
            <a:lvl1pPr>
              <a:defRPr sz="6500">
                <a:solidFill>
                  <a:srgbClr val="355742"/>
                </a:solidFill>
              </a:defRPr>
            </a:lvl1pPr>
          </a:lstStyle>
          <a:p>
            <a:r>
              <a:rPr lang="en-US"/>
              <a:t>Thank You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851270-95C9-B3BA-C976-529C8AA540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1055" y="4430501"/>
            <a:ext cx="1881886" cy="40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83207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91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542369" y="4905375"/>
            <a:ext cx="141064" cy="1384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65526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91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4542369" y="4905375"/>
            <a:ext cx="141064" cy="1384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10725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4542369" y="4905375"/>
            <a:ext cx="141064" cy="1384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847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bg>
      <p:bgRef idx="1001">
        <a:schemeClr val="bg2"/>
      </p:bgRef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mage">
            <a:extLst>
              <a:ext uri="{FF2B5EF4-FFF2-40B4-BE49-F238E27FC236}">
                <a16:creationId xmlns:a16="http://schemas.microsoft.com/office/drawing/2014/main" id="{D515A80D-D1DF-A908-08CE-CA11D02CB1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E52FD26-C890-432B-E4FC-8547BCCCC536}"/>
              </a:ext>
            </a:extLst>
          </p:cNvPr>
          <p:cNvGrpSpPr/>
          <p:nvPr userDrawn="1"/>
        </p:nvGrpSpPr>
        <p:grpSpPr>
          <a:xfrm>
            <a:off x="4198315" y="0"/>
            <a:ext cx="4953000" cy="5143500"/>
            <a:chOff x="4191001" y="0"/>
            <a:chExt cx="4953000" cy="51435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6A96325-F10E-1230-B4BC-C9CC5ACD3E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10103"/>
            <a:stretch/>
          </p:blipFill>
          <p:spPr>
            <a:xfrm>
              <a:off x="4191001" y="0"/>
              <a:ext cx="4953000" cy="5143500"/>
            </a:xfrm>
            <a:prstGeom prst="rect">
              <a:avLst/>
            </a:prstGeom>
          </p:spPr>
        </p:pic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3DA4634-D3A0-620A-1DF2-3AAE48A5A504}"/>
                </a:ext>
              </a:extLst>
            </p:cNvPr>
            <p:cNvSpPr/>
            <p:nvPr userDrawn="1"/>
          </p:nvSpPr>
          <p:spPr>
            <a:xfrm>
              <a:off x="5077969" y="0"/>
              <a:ext cx="4060124" cy="5143500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200"/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53D56C0-2FC7-0784-71C0-36CA2628E824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B4CE38B7-6BC8-27F6-8033-4D2A082567E5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BC7750-C3E3-C776-20A5-CE99E6A4F913}"/>
              </a:ext>
            </a:extLst>
          </p:cNvPr>
          <p:cNvCxnSpPr>
            <a:cxnSpLocks/>
          </p:cNvCxnSpPr>
          <p:nvPr userDrawn="1"/>
        </p:nvCxnSpPr>
        <p:spPr>
          <a:xfrm>
            <a:off x="349634" y="1897299"/>
            <a:ext cx="0" cy="1348903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61C6888-AD08-DED1-F88F-62D52302F7CF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336311" y="1396388"/>
            <a:ext cx="3034582" cy="10583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The big idea of this section. What’s the info we need to know before we get into this section?</a:t>
            </a:r>
          </a:p>
        </p:txBody>
      </p:sp>
      <p:sp>
        <p:nvSpPr>
          <p:cNvPr id="19" name="Body Level One…">
            <a:extLst>
              <a:ext uri="{FF2B5EF4-FFF2-40B4-BE49-F238E27FC236}">
                <a16:creationId xmlns:a16="http://schemas.microsoft.com/office/drawing/2014/main" id="{A42512D6-1BCF-B4F0-3ED7-BD625421465A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336311" y="3025496"/>
            <a:ext cx="3034582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82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The big idea of this section. </a:t>
            </a:r>
          </a:p>
          <a:p>
            <a:r>
              <a:rPr lang="en-US"/>
              <a:t>What’s the information that we need to know before we get into this section?</a:t>
            </a:r>
          </a:p>
        </p:txBody>
      </p:sp>
      <p:sp>
        <p:nvSpPr>
          <p:cNvPr id="20" name="Body Level One…">
            <a:extLst>
              <a:ext uri="{FF2B5EF4-FFF2-40B4-BE49-F238E27FC236}">
                <a16:creationId xmlns:a16="http://schemas.microsoft.com/office/drawing/2014/main" id="{4F1C66A9-24D1-A713-5201-5E1EAF4F753B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1743363"/>
            <a:ext cx="3313526" cy="165677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ts val="3500"/>
              </a:lnSpc>
              <a:spcBef>
                <a:spcPts val="1688"/>
              </a:spcBef>
              <a:buNone/>
              <a:defRPr sz="3500" b="0" i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Subsection Divider Title Goes Here</a:t>
            </a:r>
          </a:p>
        </p:txBody>
      </p:sp>
      <p:sp>
        <p:nvSpPr>
          <p:cNvPr id="29" name="Body Level One…">
            <a:extLst>
              <a:ext uri="{FF2B5EF4-FFF2-40B4-BE49-F238E27FC236}">
                <a16:creationId xmlns:a16="http://schemas.microsoft.com/office/drawing/2014/main" id="{167A3384-9162-DD22-E77B-A1B098EF1D5B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336311" y="1113373"/>
            <a:ext cx="3034582" cy="30254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The big idea (optional).</a:t>
            </a:r>
          </a:p>
        </p:txBody>
      </p:sp>
      <p:sp>
        <p:nvSpPr>
          <p:cNvPr id="30" name="Body Level One…">
            <a:extLst>
              <a:ext uri="{FF2B5EF4-FFF2-40B4-BE49-F238E27FC236}">
                <a16:creationId xmlns:a16="http://schemas.microsoft.com/office/drawing/2014/main" id="{D9545483-51DC-0C56-20F4-479046CA99A4}"/>
              </a:ext>
            </a:extLst>
          </p:cNvPr>
          <p:cNvSpPr txBox="1">
            <a:spLocks noGrp="1"/>
          </p:cNvSpPr>
          <p:nvPr>
            <p:ph type="body" sz="half" idx="20" hasCustomPrompt="1"/>
          </p:nvPr>
        </p:nvSpPr>
        <p:spPr>
          <a:xfrm>
            <a:off x="5336311" y="632915"/>
            <a:ext cx="3034582" cy="59076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1" i="0">
                <a:solidFill>
                  <a:srgbClr val="21332B"/>
                </a:solidFill>
                <a:latin typeface="Baskerville SemiBold" panose="02020502070401020303" pitchFamily="18" charset="0"/>
                <a:ea typeface="Baskerville SemiBold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Background</a:t>
            </a:r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4E03143A-774D-5E7A-01E2-08E5ADC18B97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5330402" y="2545626"/>
            <a:ext cx="3413335" cy="59076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1" i="0">
                <a:solidFill>
                  <a:srgbClr val="21332B"/>
                </a:solidFill>
                <a:latin typeface="Baskerville SemiBold" panose="02020502070401020303" pitchFamily="18" charset="0"/>
                <a:ea typeface="Baskerville SemiBold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Nature of Request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473DBC4D-5A42-C313-F985-53993BAAC425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5330401" y="4465008"/>
            <a:ext cx="3413335" cy="30254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17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Recommendation $0,000,000</a:t>
            </a:r>
          </a:p>
        </p:txBody>
      </p:sp>
    </p:spTree>
    <p:extLst>
      <p:ext uri="{BB962C8B-B14F-4D97-AF65-F5344CB8AC3E}">
        <p14:creationId xmlns:p14="http://schemas.microsoft.com/office/powerpoint/2010/main" val="2843264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0AC58B1-57E5-9AD8-70A5-351526C9BBCA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961C7EAF-FC49-6028-9890-3FF2BD1C7946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F671D906-CDCF-251B-731F-59E18EE3EEB7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85148" y="1401258"/>
            <a:ext cx="4166470" cy="8024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Support copy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exercitation </a:t>
            </a:r>
            <a:r>
              <a:rPr lang="en-US" err="1"/>
              <a:t>ullamco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nisi </a:t>
            </a:r>
            <a:r>
              <a:rPr lang="en-US" err="1"/>
              <a:t>ut</a:t>
            </a:r>
            <a:r>
              <a:rPr lang="en-US"/>
              <a:t>:</a:t>
            </a:r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C114F846-36CC-1D6C-FB49-F8ED7D51F3F0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85148" y="2185457"/>
            <a:ext cx="4166469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B6F189D6-8664-AFA2-E27E-2D4B0F86DBD4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26CAA117-D3F5-D989-2358-D02ECDF9121F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96642" y="4798005"/>
            <a:ext cx="4541793" cy="27926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ts val="1400"/>
              </a:lnSpc>
              <a:spcBef>
                <a:spcPts val="600"/>
              </a:spcBef>
              <a:spcAft>
                <a:spcPts val="200"/>
              </a:spcAft>
              <a:buNone/>
              <a:defRPr sz="600" b="0" spc="20" baseline="0">
                <a:solidFill>
                  <a:schemeClr val="tx2">
                    <a:lumMod val="50000"/>
                  </a:schemeClr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Cite sources here</a:t>
            </a:r>
          </a:p>
        </p:txBody>
      </p:sp>
    </p:spTree>
    <p:extLst>
      <p:ext uri="{BB962C8B-B14F-4D97-AF65-F5344CB8AC3E}">
        <p14:creationId xmlns:p14="http://schemas.microsoft.com/office/powerpoint/2010/main" val="3419489081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Subtitle">
    <p:bg>
      <p:bgPr>
        <a:solidFill>
          <a:srgbClr val="2133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0AC58B1-57E5-9AD8-70A5-351526C9BBCA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961C7EAF-FC49-6028-9890-3FF2BD1C7946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F671D906-CDCF-251B-731F-59E18EE3EEB7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85148" y="1401258"/>
            <a:ext cx="4166470" cy="8024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Support copy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exercitation </a:t>
            </a:r>
            <a:r>
              <a:rPr lang="en-US" err="1"/>
              <a:t>ullamco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nisi </a:t>
            </a:r>
            <a:r>
              <a:rPr lang="en-US" err="1"/>
              <a:t>ut</a:t>
            </a:r>
            <a:r>
              <a:rPr lang="en-US"/>
              <a:t>:</a:t>
            </a:r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C114F846-36CC-1D6C-FB49-F8ED7D51F3F0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85148" y="2185457"/>
            <a:ext cx="4166469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 spc="20" baseline="0">
                <a:solidFill>
                  <a:schemeClr val="bg1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B6F189D6-8664-AFA2-E27E-2D4B0F86DBD4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26CAA117-D3F5-D989-2358-D02ECDF9121F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96642" y="4798005"/>
            <a:ext cx="4541793" cy="27926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ts val="1400"/>
              </a:lnSpc>
              <a:spcBef>
                <a:spcPts val="600"/>
              </a:spcBef>
              <a:spcAft>
                <a:spcPts val="200"/>
              </a:spcAft>
              <a:buNone/>
              <a:defRPr sz="600" b="0" spc="20" baseline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Cite sources here</a:t>
            </a:r>
          </a:p>
        </p:txBody>
      </p:sp>
    </p:spTree>
    <p:extLst>
      <p:ext uri="{BB962C8B-B14F-4D97-AF65-F5344CB8AC3E}">
        <p14:creationId xmlns:p14="http://schemas.microsoft.com/office/powerpoint/2010/main" val="3774344382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">
            <a:extLst>
              <a:ext uri="{FF2B5EF4-FFF2-40B4-BE49-F238E27FC236}">
                <a16:creationId xmlns:a16="http://schemas.microsoft.com/office/drawing/2014/main" id="{A0809BBC-2657-1DB8-C39D-978B190E17F8}"/>
              </a:ext>
            </a:extLst>
          </p:cNvPr>
          <p:cNvSpPr/>
          <p:nvPr userDrawn="1"/>
        </p:nvSpPr>
        <p:spPr>
          <a:xfrm>
            <a:off x="1070034" y="1542740"/>
            <a:ext cx="2286000" cy="2831770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4D21F77C-C481-C015-80DD-5C448BD5A91A}"/>
              </a:ext>
            </a:extLst>
          </p:cNvPr>
          <p:cNvSpPr/>
          <p:nvPr userDrawn="1"/>
        </p:nvSpPr>
        <p:spPr>
          <a:xfrm>
            <a:off x="3436866" y="1542740"/>
            <a:ext cx="2286000" cy="2831770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CC24027A-F523-491A-5B3F-ADF7AAF15B10}"/>
              </a:ext>
            </a:extLst>
          </p:cNvPr>
          <p:cNvSpPr/>
          <p:nvPr userDrawn="1"/>
        </p:nvSpPr>
        <p:spPr>
          <a:xfrm>
            <a:off x="5801548" y="1542740"/>
            <a:ext cx="2286000" cy="2831770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2" name="Rectangle">
            <a:extLst>
              <a:ext uri="{FF2B5EF4-FFF2-40B4-BE49-F238E27FC236}">
                <a16:creationId xmlns:a16="http://schemas.microsoft.com/office/drawing/2014/main" id="{6BF3676D-F510-1E8B-78BF-E5BDE7AC9DE4}"/>
              </a:ext>
            </a:extLst>
          </p:cNvPr>
          <p:cNvSpPr/>
          <p:nvPr userDrawn="1"/>
        </p:nvSpPr>
        <p:spPr>
          <a:xfrm>
            <a:off x="1072185" y="1542740"/>
            <a:ext cx="2286000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3" name="Rectangle">
            <a:extLst>
              <a:ext uri="{FF2B5EF4-FFF2-40B4-BE49-F238E27FC236}">
                <a16:creationId xmlns:a16="http://schemas.microsoft.com/office/drawing/2014/main" id="{1A58C9FB-817B-C73B-96EC-21022C2C7D57}"/>
              </a:ext>
            </a:extLst>
          </p:cNvPr>
          <p:cNvSpPr/>
          <p:nvPr userDrawn="1"/>
        </p:nvSpPr>
        <p:spPr>
          <a:xfrm>
            <a:off x="3434715" y="1542740"/>
            <a:ext cx="2286000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4" name="Rectangle">
            <a:extLst>
              <a:ext uri="{FF2B5EF4-FFF2-40B4-BE49-F238E27FC236}">
                <a16:creationId xmlns:a16="http://schemas.microsoft.com/office/drawing/2014/main" id="{D748D773-F378-4E2B-8804-73B00556EDD6}"/>
              </a:ext>
            </a:extLst>
          </p:cNvPr>
          <p:cNvSpPr/>
          <p:nvPr userDrawn="1"/>
        </p:nvSpPr>
        <p:spPr>
          <a:xfrm>
            <a:off x="5801548" y="1542740"/>
            <a:ext cx="2286000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49D07E-25A4-004E-E8CF-BBCAC2FFD0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12571" y="1732504"/>
            <a:ext cx="460884" cy="493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D45F3C-003C-98BD-7C02-C56FE4D1B5F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85694" y="1732504"/>
            <a:ext cx="459420" cy="4920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B3DEFC-280B-769C-0B97-1EF41DAA8F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49490" y="1732504"/>
            <a:ext cx="459420" cy="492056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F5C389C-08A1-6E4A-1CBF-EC48A9C34F0C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Body Level One…">
            <a:extLst>
              <a:ext uri="{FF2B5EF4-FFF2-40B4-BE49-F238E27FC236}">
                <a16:creationId xmlns:a16="http://schemas.microsoft.com/office/drawing/2014/main" id="{3004EFE4-E3FA-94DD-AE60-CC55D6EAE143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28" name="Body Level One…">
            <a:extLst>
              <a:ext uri="{FF2B5EF4-FFF2-40B4-BE49-F238E27FC236}">
                <a16:creationId xmlns:a16="http://schemas.microsoft.com/office/drawing/2014/main" id="{156922B7-8EC2-3CC9-2079-1A411F8F22BB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29" name="Body Level One…">
            <a:extLst>
              <a:ext uri="{FF2B5EF4-FFF2-40B4-BE49-F238E27FC236}">
                <a16:creationId xmlns:a16="http://schemas.microsoft.com/office/drawing/2014/main" id="{BD02C90F-2266-8511-FCB4-460257B653C9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1166397" y="2281633"/>
            <a:ext cx="2004236" cy="42047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0" name="Body Level One…">
            <a:extLst>
              <a:ext uri="{FF2B5EF4-FFF2-40B4-BE49-F238E27FC236}">
                <a16:creationId xmlns:a16="http://schemas.microsoft.com/office/drawing/2014/main" id="{4486DE9A-B432-1DAC-8DBE-EFD3F81CF90E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1166391" y="2719173"/>
            <a:ext cx="2004243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</a:t>
            </a:r>
          </a:p>
          <a:p>
            <a:r>
              <a:rPr lang="en-US"/>
              <a:t>Point two</a:t>
            </a:r>
          </a:p>
          <a:p>
            <a:r>
              <a:rPr lang="en-US"/>
              <a:t>Point three</a:t>
            </a:r>
          </a:p>
        </p:txBody>
      </p:sp>
      <p:sp>
        <p:nvSpPr>
          <p:cNvPr id="31" name="Body Level One…">
            <a:extLst>
              <a:ext uri="{FF2B5EF4-FFF2-40B4-BE49-F238E27FC236}">
                <a16:creationId xmlns:a16="http://schemas.microsoft.com/office/drawing/2014/main" id="{3E51204A-B72A-4C19-4B43-6B2D7CD62CC0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1166390" y="3429984"/>
            <a:ext cx="2036717" cy="9836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magna.</a:t>
            </a:r>
          </a:p>
        </p:txBody>
      </p:sp>
      <p:sp>
        <p:nvSpPr>
          <p:cNvPr id="32" name="Body Level One…">
            <a:extLst>
              <a:ext uri="{FF2B5EF4-FFF2-40B4-BE49-F238E27FC236}">
                <a16:creationId xmlns:a16="http://schemas.microsoft.com/office/drawing/2014/main" id="{7EF6776C-0055-9068-491E-1FD03EC4F867}"/>
              </a:ext>
            </a:extLst>
          </p:cNvPr>
          <p:cNvSpPr txBox="1">
            <a:spLocks noGrp="1"/>
          </p:cNvSpPr>
          <p:nvPr>
            <p:ph type="body" sz="half" idx="20" hasCustomPrompt="1"/>
          </p:nvPr>
        </p:nvSpPr>
        <p:spPr>
          <a:xfrm>
            <a:off x="3529942" y="2281633"/>
            <a:ext cx="2004236" cy="42047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3" name="Body Level One…">
            <a:extLst>
              <a:ext uri="{FF2B5EF4-FFF2-40B4-BE49-F238E27FC236}">
                <a16:creationId xmlns:a16="http://schemas.microsoft.com/office/drawing/2014/main" id="{A7BF976A-9276-41ED-3C77-77D5BA693EAB}"/>
              </a:ext>
            </a:extLst>
          </p:cNvPr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3529936" y="2719173"/>
            <a:ext cx="2004243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</a:t>
            </a:r>
          </a:p>
          <a:p>
            <a:r>
              <a:rPr lang="en-US"/>
              <a:t>Point two</a:t>
            </a:r>
          </a:p>
          <a:p>
            <a:r>
              <a:rPr lang="en-US"/>
              <a:t>Point three</a:t>
            </a:r>
          </a:p>
        </p:txBody>
      </p:sp>
      <p:sp>
        <p:nvSpPr>
          <p:cNvPr id="34" name="Body Level One…">
            <a:extLst>
              <a:ext uri="{FF2B5EF4-FFF2-40B4-BE49-F238E27FC236}">
                <a16:creationId xmlns:a16="http://schemas.microsoft.com/office/drawing/2014/main" id="{440C5894-E897-ED37-E3D9-CE36AAAF4796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3529935" y="3429984"/>
            <a:ext cx="2036717" cy="9836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magna.</a:t>
            </a:r>
          </a:p>
        </p:txBody>
      </p:sp>
      <p:sp>
        <p:nvSpPr>
          <p:cNvPr id="35" name="Body Level One…">
            <a:extLst>
              <a:ext uri="{FF2B5EF4-FFF2-40B4-BE49-F238E27FC236}">
                <a16:creationId xmlns:a16="http://schemas.microsoft.com/office/drawing/2014/main" id="{6F1631C8-A748-A2DA-08A5-49E7CE54624F}"/>
              </a:ext>
            </a:extLst>
          </p:cNvPr>
          <p:cNvSpPr txBox="1">
            <a:spLocks noGrp="1"/>
          </p:cNvSpPr>
          <p:nvPr>
            <p:ph type="body" sz="half" idx="23" hasCustomPrompt="1"/>
          </p:nvPr>
        </p:nvSpPr>
        <p:spPr>
          <a:xfrm>
            <a:off x="5891473" y="2281633"/>
            <a:ext cx="2004236" cy="42047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Several points that need to be made:</a:t>
            </a:r>
          </a:p>
        </p:txBody>
      </p:sp>
      <p:sp>
        <p:nvSpPr>
          <p:cNvPr id="36" name="Body Level One…">
            <a:extLst>
              <a:ext uri="{FF2B5EF4-FFF2-40B4-BE49-F238E27FC236}">
                <a16:creationId xmlns:a16="http://schemas.microsoft.com/office/drawing/2014/main" id="{39612EF8-3087-0382-E8F2-719B4BFCA98D}"/>
              </a:ext>
            </a:extLst>
          </p:cNvPr>
          <p:cNvSpPr txBox="1">
            <a:spLocks noGrp="1"/>
          </p:cNvSpPr>
          <p:nvPr>
            <p:ph type="body" sz="half" idx="24" hasCustomPrompt="1"/>
          </p:nvPr>
        </p:nvSpPr>
        <p:spPr>
          <a:xfrm>
            <a:off x="5891467" y="2719173"/>
            <a:ext cx="2004243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Point one</a:t>
            </a:r>
          </a:p>
          <a:p>
            <a:r>
              <a:rPr lang="en-US"/>
              <a:t>Point two</a:t>
            </a:r>
          </a:p>
          <a:p>
            <a:r>
              <a:rPr lang="en-US"/>
              <a:t>Point three</a:t>
            </a:r>
          </a:p>
        </p:txBody>
      </p:sp>
      <p:sp>
        <p:nvSpPr>
          <p:cNvPr id="37" name="Body Level One…">
            <a:extLst>
              <a:ext uri="{FF2B5EF4-FFF2-40B4-BE49-F238E27FC236}">
                <a16:creationId xmlns:a16="http://schemas.microsoft.com/office/drawing/2014/main" id="{447347C8-927D-7351-8224-6F1C9D9FA394}"/>
              </a:ext>
            </a:extLst>
          </p:cNvPr>
          <p:cNvSpPr txBox="1">
            <a:spLocks noGrp="1"/>
          </p:cNvSpPr>
          <p:nvPr>
            <p:ph type="body" sz="half" idx="25" hasCustomPrompt="1"/>
          </p:nvPr>
        </p:nvSpPr>
        <p:spPr>
          <a:xfrm>
            <a:off x="5891466" y="3429984"/>
            <a:ext cx="2036717" cy="9836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magna.</a:t>
            </a:r>
          </a:p>
        </p:txBody>
      </p:sp>
    </p:spTree>
    <p:extLst>
      <p:ext uri="{BB962C8B-B14F-4D97-AF65-F5344CB8AC3E}">
        <p14:creationId xmlns:p14="http://schemas.microsoft.com/office/powerpoint/2010/main" val="308629698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7A32F5BC-522E-9764-45BB-C6787494F497}"/>
              </a:ext>
            </a:extLst>
          </p:cNvPr>
          <p:cNvSpPr/>
          <p:nvPr userDrawn="1"/>
        </p:nvSpPr>
        <p:spPr>
          <a:xfrm>
            <a:off x="629875" y="2005812"/>
            <a:ext cx="3302549" cy="2510954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</a:ln>
          <a:effectLst>
            <a:outerShdw blurRad="101600" algn="t" rotWithShape="0">
              <a:schemeClr val="tx2">
                <a:lumMod val="90000"/>
                <a:alpha val="30000"/>
              </a:scheme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rgbClr val="DBD9D9"/>
              </a:solidFill>
            </a:endParaRP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AA8C77C1-00B0-060B-6A5D-50CFBB3B9A3D}"/>
              </a:ext>
            </a:extLst>
          </p:cNvPr>
          <p:cNvSpPr/>
          <p:nvPr userDrawn="1"/>
        </p:nvSpPr>
        <p:spPr>
          <a:xfrm>
            <a:off x="634179" y="2005812"/>
            <a:ext cx="3300984" cy="73152"/>
          </a:xfrm>
          <a:prstGeom prst="rect">
            <a:avLst/>
          </a:prstGeom>
          <a:solidFill>
            <a:srgbClr val="E6E396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2"/>
              </a:solidFill>
            </a:endParaRPr>
          </a:p>
        </p:txBody>
      </p:sp>
      <p:sp>
        <p:nvSpPr>
          <p:cNvPr id="2" name="Image">
            <a:extLst>
              <a:ext uri="{FF2B5EF4-FFF2-40B4-BE49-F238E27FC236}">
                <a16:creationId xmlns:a16="http://schemas.microsoft.com/office/drawing/2014/main" id="{D515A80D-D1DF-A908-08CE-CA11D02CB1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67697" y="0"/>
            <a:ext cx="4576302" cy="5143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53D56C0-2FC7-0784-71C0-36CA2628E824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B4CE38B7-6BC8-27F6-8033-4D2A082567E5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61C6888-AD08-DED1-F88F-62D52302F7CF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723636" y="2513072"/>
            <a:ext cx="3034582" cy="10583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are the details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exercitation </a:t>
            </a:r>
            <a:r>
              <a:rPr lang="en-US" err="1"/>
              <a:t>ullamco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nisi </a:t>
            </a:r>
            <a:r>
              <a:rPr lang="en-US" err="1"/>
              <a:t>ut</a:t>
            </a:r>
            <a:r>
              <a:rPr lang="en-US"/>
              <a:t>:</a:t>
            </a:r>
          </a:p>
        </p:txBody>
      </p:sp>
      <p:sp>
        <p:nvSpPr>
          <p:cNvPr id="19" name="Body Level One…">
            <a:extLst>
              <a:ext uri="{FF2B5EF4-FFF2-40B4-BE49-F238E27FC236}">
                <a16:creationId xmlns:a16="http://schemas.microsoft.com/office/drawing/2014/main" id="{A42512D6-1BCF-B4F0-3ED7-BD625421465A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723636" y="3491168"/>
            <a:ext cx="3034582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sp>
        <p:nvSpPr>
          <p:cNvPr id="20" name="Body Level One…">
            <a:extLst>
              <a:ext uri="{FF2B5EF4-FFF2-40B4-BE49-F238E27FC236}">
                <a16:creationId xmlns:a16="http://schemas.microsoft.com/office/drawing/2014/main" id="{4F1C66A9-24D1-A713-5201-5E1EAF4F753B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3833813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29" name="Body Level One…">
            <a:extLst>
              <a:ext uri="{FF2B5EF4-FFF2-40B4-BE49-F238E27FC236}">
                <a16:creationId xmlns:a16="http://schemas.microsoft.com/office/drawing/2014/main" id="{167A3384-9162-DD22-E77B-A1B098EF1D5B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92267" y="1393148"/>
            <a:ext cx="3034582" cy="30254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The big idea (optional).</a:t>
            </a:r>
          </a:p>
        </p:txBody>
      </p:sp>
      <p:sp>
        <p:nvSpPr>
          <p:cNvPr id="30" name="Body Level One…">
            <a:extLst>
              <a:ext uri="{FF2B5EF4-FFF2-40B4-BE49-F238E27FC236}">
                <a16:creationId xmlns:a16="http://schemas.microsoft.com/office/drawing/2014/main" id="{D9545483-51DC-0C56-20F4-479046CA99A4}"/>
              </a:ext>
            </a:extLst>
          </p:cNvPr>
          <p:cNvSpPr txBox="1">
            <a:spLocks noGrp="1"/>
          </p:cNvSpPr>
          <p:nvPr>
            <p:ph type="body" sz="half" idx="20" hasCustomPrompt="1"/>
          </p:nvPr>
        </p:nvSpPr>
        <p:spPr>
          <a:xfrm>
            <a:off x="723636" y="2209445"/>
            <a:ext cx="3034582" cy="32595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17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4197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mage">
            <a:extLst>
              <a:ext uri="{FF2B5EF4-FFF2-40B4-BE49-F238E27FC236}">
                <a16:creationId xmlns:a16="http://schemas.microsoft.com/office/drawing/2014/main" id="{D515A80D-D1DF-A908-08CE-CA11D02CB1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67697" y="0"/>
            <a:ext cx="4576302" cy="5143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53D56C0-2FC7-0784-71C0-36CA2628E824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B4CE38B7-6BC8-27F6-8033-4D2A082567E5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61C6888-AD08-DED1-F88F-62D52302F7CF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92267" y="2134636"/>
            <a:ext cx="3034582" cy="10583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are the details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exercitation </a:t>
            </a:r>
            <a:r>
              <a:rPr lang="en-US" err="1"/>
              <a:t>ullamco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</a:t>
            </a:r>
            <a:r>
              <a:rPr lang="en-US" err="1"/>
              <a:t>laboris</a:t>
            </a:r>
            <a:r>
              <a:rPr lang="en-US"/>
              <a:t> nisi </a:t>
            </a:r>
            <a:r>
              <a:rPr lang="en-US" err="1"/>
              <a:t>ut</a:t>
            </a:r>
            <a:r>
              <a:rPr lang="en-US"/>
              <a:t>:</a:t>
            </a:r>
          </a:p>
        </p:txBody>
      </p:sp>
      <p:sp>
        <p:nvSpPr>
          <p:cNvPr id="19" name="Body Level One…">
            <a:extLst>
              <a:ext uri="{FF2B5EF4-FFF2-40B4-BE49-F238E27FC236}">
                <a16:creationId xmlns:a16="http://schemas.microsoft.com/office/drawing/2014/main" id="{A42512D6-1BCF-B4F0-3ED7-BD625421465A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92267" y="3112732"/>
            <a:ext cx="3034582" cy="742965"/>
          </a:xfrm>
          <a:prstGeom prst="rect">
            <a:avLst/>
          </a:prstGeom>
        </p:spPr>
        <p:txBody>
          <a:bodyPr anchor="t">
            <a:noAutofit/>
          </a:bodyPr>
          <a:lstStyle>
            <a:lvl1pPr marL="115888" indent="-115888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sp>
        <p:nvSpPr>
          <p:cNvPr id="20" name="Body Level One…">
            <a:extLst>
              <a:ext uri="{FF2B5EF4-FFF2-40B4-BE49-F238E27FC236}">
                <a16:creationId xmlns:a16="http://schemas.microsoft.com/office/drawing/2014/main" id="{4F1C66A9-24D1-A713-5201-5E1EAF4F753B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3833813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29" name="Body Level One…">
            <a:extLst>
              <a:ext uri="{FF2B5EF4-FFF2-40B4-BE49-F238E27FC236}">
                <a16:creationId xmlns:a16="http://schemas.microsoft.com/office/drawing/2014/main" id="{167A3384-9162-DD22-E77B-A1B098EF1D5B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92267" y="1393148"/>
            <a:ext cx="3034582" cy="30254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The big idea (optional).</a:t>
            </a:r>
          </a:p>
        </p:txBody>
      </p:sp>
      <p:sp>
        <p:nvSpPr>
          <p:cNvPr id="30" name="Body Level One…">
            <a:extLst>
              <a:ext uri="{FF2B5EF4-FFF2-40B4-BE49-F238E27FC236}">
                <a16:creationId xmlns:a16="http://schemas.microsoft.com/office/drawing/2014/main" id="{D9545483-51DC-0C56-20F4-479046CA99A4}"/>
              </a:ext>
            </a:extLst>
          </p:cNvPr>
          <p:cNvSpPr txBox="1">
            <a:spLocks noGrp="1"/>
          </p:cNvSpPr>
          <p:nvPr>
            <p:ph type="body" sz="half" idx="20" hasCustomPrompt="1"/>
          </p:nvPr>
        </p:nvSpPr>
        <p:spPr>
          <a:xfrm>
            <a:off x="592267" y="1831009"/>
            <a:ext cx="3034582" cy="32595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17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9002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">
            <a:extLst>
              <a:ext uri="{FF2B5EF4-FFF2-40B4-BE49-F238E27FC236}">
                <a16:creationId xmlns:a16="http://schemas.microsoft.com/office/drawing/2014/main" id="{BB0B2B94-47EE-1200-8208-DEBFBE3B7BFF}"/>
              </a:ext>
            </a:extLst>
          </p:cNvPr>
          <p:cNvSpPr/>
          <p:nvPr userDrawn="1"/>
        </p:nvSpPr>
        <p:spPr>
          <a:xfrm>
            <a:off x="5501268" y="-11099"/>
            <a:ext cx="3642733" cy="5154599"/>
          </a:xfrm>
          <a:prstGeom prst="rect">
            <a:avLst/>
          </a:prstGeom>
          <a:solidFill>
            <a:srgbClr val="87C4BB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200">
              <a:solidFill>
                <a:schemeClr val="bg1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F414F0A-E2E5-58B1-00D5-68B29992E026}"/>
              </a:ext>
            </a:extLst>
          </p:cNvPr>
          <p:cNvCxnSpPr>
            <a:cxnSpLocks/>
          </p:cNvCxnSpPr>
          <p:nvPr userDrawn="1"/>
        </p:nvCxnSpPr>
        <p:spPr>
          <a:xfrm flipH="1">
            <a:off x="-180002" y="491491"/>
            <a:ext cx="748273" cy="0"/>
          </a:xfrm>
          <a:prstGeom prst="line">
            <a:avLst/>
          </a:prstGeom>
          <a:noFill/>
          <a:ln w="12700" cap="flat">
            <a:solidFill>
              <a:srgbClr val="35574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D3285B9D-F8CB-1696-8094-064BF250F3B5}"/>
              </a:ext>
            </a:extLst>
          </p:cNvPr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92267" y="292685"/>
            <a:ext cx="383381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688"/>
              </a:spcBef>
              <a:buNone/>
              <a:defRPr sz="700" b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01 SECTION TITLE</a:t>
            </a:r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54E91BD4-DA57-4E08-0DEF-F184A9283630}"/>
              </a:ext>
            </a:extLst>
          </p:cNvPr>
          <p:cNvSpPr txBox="1">
            <a:spLocks noGrp="1"/>
          </p:cNvSpPr>
          <p:nvPr>
            <p:ph type="body" sz="half" idx="10" hasCustomPrompt="1"/>
          </p:nvPr>
        </p:nvSpPr>
        <p:spPr>
          <a:xfrm>
            <a:off x="592267" y="1778889"/>
            <a:ext cx="1916401" cy="79239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688"/>
              </a:spcBef>
              <a:buNone/>
              <a:defRPr sz="17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Subtitle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13364A7C-4764-DC02-BA38-5575B0DF7BDF}"/>
              </a:ext>
            </a:extLst>
          </p:cNvPr>
          <p:cNvSpPr txBox="1">
            <a:spLocks noGrp="1"/>
          </p:cNvSpPr>
          <p:nvPr>
            <p:ph type="body" sz="half" idx="11" hasCustomPrompt="1"/>
          </p:nvPr>
        </p:nvSpPr>
        <p:spPr>
          <a:xfrm>
            <a:off x="592268" y="2519582"/>
            <a:ext cx="1918448" cy="10571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are the details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: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96BF5D0F-A381-ABBE-553A-A29784FE6369}"/>
              </a:ext>
            </a:extLst>
          </p:cNvPr>
          <p:cNvSpPr txBox="1">
            <a:spLocks noGrp="1"/>
          </p:cNvSpPr>
          <p:nvPr>
            <p:ph type="body" sz="half" idx="12" hasCustomPrompt="1"/>
          </p:nvPr>
        </p:nvSpPr>
        <p:spPr>
          <a:xfrm>
            <a:off x="592268" y="3675320"/>
            <a:ext cx="1916400" cy="1175495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A9B454F4-EF79-F6E9-6E47-5CE7C1AAEF7F}"/>
              </a:ext>
            </a:extLst>
          </p:cNvPr>
          <p:cNvSpPr txBox="1">
            <a:spLocks noGrp="1"/>
          </p:cNvSpPr>
          <p:nvPr>
            <p:ph type="body" sz="half" idx="13" hasCustomPrompt="1"/>
          </p:nvPr>
        </p:nvSpPr>
        <p:spPr>
          <a:xfrm>
            <a:off x="3207167" y="1778889"/>
            <a:ext cx="1916401" cy="79239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688"/>
              </a:spcBef>
              <a:buNone/>
              <a:defRPr sz="17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Subtitle</a:t>
            </a:r>
          </a:p>
        </p:txBody>
      </p:sp>
      <p:sp>
        <p:nvSpPr>
          <p:cNvPr id="15" name="Body Level One…">
            <a:extLst>
              <a:ext uri="{FF2B5EF4-FFF2-40B4-BE49-F238E27FC236}">
                <a16:creationId xmlns:a16="http://schemas.microsoft.com/office/drawing/2014/main" id="{8ECB5703-8C68-DB90-4B88-FD9111DB4133}"/>
              </a:ext>
            </a:extLst>
          </p:cNvPr>
          <p:cNvSpPr txBox="1">
            <a:spLocks noGrp="1"/>
          </p:cNvSpPr>
          <p:nvPr>
            <p:ph type="body" sz="half" idx="14" hasCustomPrompt="1"/>
          </p:nvPr>
        </p:nvSpPr>
        <p:spPr>
          <a:xfrm>
            <a:off x="3207168" y="2519582"/>
            <a:ext cx="1918448" cy="10571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What are the details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:</a:t>
            </a:r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E092739C-CBCA-BA71-77C1-0259D46A0465}"/>
              </a:ext>
            </a:extLst>
          </p:cNvPr>
          <p:cNvSpPr txBox="1">
            <a:spLocks noGrp="1"/>
          </p:cNvSpPr>
          <p:nvPr>
            <p:ph type="body" sz="half" idx="15" hasCustomPrompt="1"/>
          </p:nvPr>
        </p:nvSpPr>
        <p:spPr>
          <a:xfrm>
            <a:off x="3207168" y="3675320"/>
            <a:ext cx="1916400" cy="1175495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="0" spc="20" baseline="0">
                <a:solidFill>
                  <a:srgbClr val="21332B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  <a:p>
            <a:r>
              <a:rPr lang="en-US"/>
              <a:t>Lorem ipsum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4093D58-C274-4421-4369-8E70C7442A06}"/>
              </a:ext>
            </a:extLst>
          </p:cNvPr>
          <p:cNvCxnSpPr>
            <a:cxnSpLocks/>
          </p:cNvCxnSpPr>
          <p:nvPr userDrawn="1"/>
        </p:nvCxnSpPr>
        <p:spPr>
          <a:xfrm>
            <a:off x="2850984" y="2243901"/>
            <a:ext cx="0" cy="1999762"/>
          </a:xfrm>
          <a:prstGeom prst="line">
            <a:avLst/>
          </a:prstGeom>
          <a:noFill/>
          <a:ln w="6350" cap="flat">
            <a:solidFill>
              <a:srgbClr val="DBD9D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B21B6DA0-D4C6-EB80-3587-481B463543F9}"/>
              </a:ext>
            </a:extLst>
          </p:cNvPr>
          <p:cNvSpPr txBox="1">
            <a:spLocks noGrp="1"/>
          </p:cNvSpPr>
          <p:nvPr>
            <p:ph type="body" sz="half" idx="16" hasCustomPrompt="1"/>
          </p:nvPr>
        </p:nvSpPr>
        <p:spPr>
          <a:xfrm>
            <a:off x="5860008" y="1929538"/>
            <a:ext cx="2925253" cy="11185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spcBef>
                <a:spcPts val="1688"/>
              </a:spcBef>
              <a:buNone/>
              <a:defRPr sz="1400" b="1" i="1">
                <a:solidFill>
                  <a:srgbClr val="355742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DE0F92A6-2A6D-6553-DADC-9D2448F36E0E}"/>
              </a:ext>
            </a:extLst>
          </p:cNvPr>
          <p:cNvSpPr txBox="1">
            <a:spLocks noGrp="1"/>
          </p:cNvSpPr>
          <p:nvPr>
            <p:ph type="body" sz="half" idx="17" hasCustomPrompt="1"/>
          </p:nvPr>
        </p:nvSpPr>
        <p:spPr>
          <a:xfrm>
            <a:off x="5860008" y="3137711"/>
            <a:ext cx="2925253" cy="397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1688"/>
              </a:spcBef>
              <a:buNone/>
              <a:defRPr sz="1100" b="0">
                <a:solidFill>
                  <a:srgbClr val="355742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– Grantee Name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F6E94344-476E-8D37-7E15-DCA53863A508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592267" y="729907"/>
            <a:ext cx="4531302" cy="5614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1688"/>
              </a:spcBef>
              <a:buNone/>
              <a:defRPr sz="3000" b="0" i="0">
                <a:solidFill>
                  <a:srgbClr val="21332B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Title</a:t>
            </a:r>
          </a:p>
        </p:txBody>
      </p:sp>
      <p:sp>
        <p:nvSpPr>
          <p:cNvPr id="27" name="Body Level One…">
            <a:extLst>
              <a:ext uri="{FF2B5EF4-FFF2-40B4-BE49-F238E27FC236}">
                <a16:creationId xmlns:a16="http://schemas.microsoft.com/office/drawing/2014/main" id="{4190F1AF-980F-4D2F-5060-61193823B1E5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592267" y="1393238"/>
            <a:ext cx="4541793" cy="27926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00"/>
              </a:lnSpc>
              <a:spcBef>
                <a:spcPts val="1688"/>
              </a:spcBef>
              <a:spcAft>
                <a:spcPts val="400"/>
              </a:spcAft>
              <a:buNone/>
              <a:defRPr sz="1000" b="0" spc="20" baseline="0">
                <a:solidFill>
                  <a:srgbClr val="548965"/>
                </a:solidFill>
                <a:latin typeface="Rockwell" panose="02060603020205020403" pitchFamily="18" charset="77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The big idea (optional).</a:t>
            </a:r>
          </a:p>
        </p:txBody>
      </p:sp>
      <p:sp>
        <p:nvSpPr>
          <p:cNvPr id="28" name="Body Level One…">
            <a:extLst>
              <a:ext uri="{FF2B5EF4-FFF2-40B4-BE49-F238E27FC236}">
                <a16:creationId xmlns:a16="http://schemas.microsoft.com/office/drawing/2014/main" id="{0488E56F-9492-FC15-98F5-8B0D5EAAC33D}"/>
              </a:ext>
            </a:extLst>
          </p:cNvPr>
          <p:cNvSpPr txBox="1">
            <a:spLocks noGrp="1"/>
          </p:cNvSpPr>
          <p:nvPr>
            <p:ph type="body" sz="half" idx="20" hasCustomPrompt="1"/>
          </p:nvPr>
        </p:nvSpPr>
        <p:spPr>
          <a:xfrm>
            <a:off x="5860008" y="1685942"/>
            <a:ext cx="2925253" cy="3976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1688"/>
              </a:spcBef>
              <a:buNone/>
              <a:defRPr sz="3000" b="1">
                <a:solidFill>
                  <a:srgbClr val="355742"/>
                </a:solidFill>
                <a:latin typeface="Baskerville" panose="02020502070401020303" pitchFamily="18" charset="0"/>
                <a:ea typeface="Baskerville" panose="02020502070401020303" pitchFamily="18" charset="0"/>
              </a:defRPr>
            </a:lvl1pPr>
            <a:lvl2pPr marL="419100" indent="-209550">
              <a:spcBef>
                <a:spcPts val="1688"/>
              </a:spcBef>
              <a:defRPr sz="1425"/>
            </a:lvl2pPr>
            <a:lvl3pPr marL="628650" indent="-209550">
              <a:spcBef>
                <a:spcPts val="1688"/>
              </a:spcBef>
              <a:defRPr sz="1425"/>
            </a:lvl3pPr>
            <a:lvl4pPr marL="838200" indent="-209550">
              <a:spcBef>
                <a:spcPts val="1688"/>
              </a:spcBef>
              <a:defRPr sz="1425"/>
            </a:lvl4pPr>
            <a:lvl5pPr marL="1047750" indent="-209550">
              <a:spcBef>
                <a:spcPts val="1688"/>
              </a:spcBef>
              <a:defRPr sz="1425"/>
            </a:lvl5pPr>
          </a:lstStyle>
          <a:p>
            <a:r>
              <a:rPr lang="en-US"/>
              <a:t>“”</a:t>
            </a:r>
          </a:p>
        </p:txBody>
      </p:sp>
    </p:spTree>
    <p:extLst>
      <p:ext uri="{BB962C8B-B14F-4D97-AF65-F5344CB8AC3E}">
        <p14:creationId xmlns:p14="http://schemas.microsoft.com/office/powerpoint/2010/main" val="399321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33413" y="133350"/>
            <a:ext cx="7877175" cy="857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33413" y="1181100"/>
            <a:ext cx="7877175" cy="3486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5806" y="4905375"/>
            <a:ext cx="227627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85" r:id="rId3"/>
    <p:sldLayoutId id="2147483673" r:id="rId4"/>
    <p:sldLayoutId id="2147483674" r:id="rId5"/>
    <p:sldLayoutId id="2147483677" r:id="rId6"/>
    <p:sldLayoutId id="2147483679" r:id="rId7"/>
    <p:sldLayoutId id="2147483680" r:id="rId8"/>
    <p:sldLayoutId id="2147483666" r:id="rId9"/>
    <p:sldLayoutId id="2147483664" r:id="rId10"/>
    <p:sldLayoutId id="2147483671" r:id="rId11"/>
    <p:sldLayoutId id="2147483663" r:id="rId12"/>
    <p:sldLayoutId id="2147483672" r:id="rId13"/>
    <p:sldLayoutId id="2147483665" r:id="rId14"/>
    <p:sldLayoutId id="2147483678" r:id="rId15"/>
    <p:sldLayoutId id="2147483658" r:id="rId16"/>
    <p:sldLayoutId id="2147483681" r:id="rId17"/>
    <p:sldLayoutId id="2147483682" r:id="rId18"/>
    <p:sldLayoutId id="2147483683" r:id="rId19"/>
    <p:sldLayoutId id="2147483684" r:id="rId20"/>
    <p:sldLayoutId id="2147483667" r:id="rId21"/>
    <p:sldLayoutId id="2147483668" r:id="rId22"/>
    <p:sldLayoutId id="2147483675" r:id="rId23"/>
    <p:sldLayoutId id="2147483676" r:id="rId24"/>
    <p:sldLayoutId id="2147483686" r:id="rId25"/>
    <p:sldLayoutId id="2147483687" r:id="rId26"/>
    <p:sldLayoutId id="2147483688" r:id="rId27"/>
  </p:sldLayoutIdLst>
  <p:transition spd="med"/>
  <p:txStyles>
    <p:titleStyle>
      <a:lvl1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Baskerville" panose="02020502070401020303" pitchFamily="18" charset="0"/>
          <a:ea typeface="Baskerville" panose="02020502070401020303" pitchFamily="18" charset="0"/>
          <a:cs typeface="+mn-cs"/>
          <a:sym typeface="Helvetica Neue Medium"/>
        </a:defRPr>
      </a:lvl1pPr>
      <a:lvl2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238125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0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 panose="02060603020205020403" pitchFamily="18" charset="77"/>
          <a:ea typeface="Helvetica Neue"/>
          <a:cs typeface="Helvetica Neue"/>
          <a:sym typeface="Helvetica Neue"/>
        </a:defRPr>
      </a:lvl1pPr>
      <a:lvl2pPr marL="476250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0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 panose="02060603020205020403" pitchFamily="18" charset="77"/>
          <a:ea typeface="Helvetica Neue"/>
          <a:cs typeface="Helvetica Neue"/>
          <a:sym typeface="Helvetica Neue"/>
        </a:defRPr>
      </a:lvl2pPr>
      <a:lvl3pPr marL="714375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0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 panose="02060603020205020403" pitchFamily="18" charset="77"/>
          <a:ea typeface="Helvetica Neue"/>
          <a:cs typeface="Helvetica Neue"/>
          <a:sym typeface="Helvetica Neue"/>
        </a:defRPr>
      </a:lvl3pPr>
      <a:lvl4pPr marL="952500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0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 panose="02060603020205020403" pitchFamily="18" charset="77"/>
          <a:ea typeface="Helvetica Neue"/>
          <a:cs typeface="Helvetica Neue"/>
          <a:sym typeface="Helvetica Neue"/>
        </a:defRPr>
      </a:lvl4pPr>
      <a:lvl5pPr marL="1190625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000" b="0" i="0" u="none" strike="noStrike" cap="none" spc="0" baseline="0">
          <a:ln>
            <a:noFill/>
          </a:ln>
          <a:solidFill>
            <a:srgbClr val="000000"/>
          </a:solidFill>
          <a:uFillTx/>
          <a:latin typeface="Rockwell" panose="02060603020205020403" pitchFamily="18" charset="77"/>
          <a:ea typeface="Helvetica Neue"/>
          <a:cs typeface="Helvetica Neue"/>
          <a:sym typeface="Helvetica Neue"/>
        </a:defRPr>
      </a:lvl5pPr>
      <a:lvl6pPr marL="1428750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9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1666875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9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1905000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9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143125" marR="0" indent="-238125" algn="l" defTabSz="309563" latinLnBrk="0">
        <a:lnSpc>
          <a:spcPct val="100000"/>
        </a:lnSpc>
        <a:spcBef>
          <a:spcPts val="2213"/>
        </a:spcBef>
        <a:spcAft>
          <a:spcPts val="0"/>
        </a:spcAft>
        <a:buClrTx/>
        <a:buSzPct val="125000"/>
        <a:buFontTx/>
        <a:buChar char="•"/>
        <a:tabLst/>
        <a:defRPr sz="19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8572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17145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25717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34290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42862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51435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60007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68580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kkf.issuelab.org/resource/guiding-program-direction-with-logic-models.html" TargetMode="External"/><Relationship Id="rId7" Type="http://schemas.openxmlformats.org/officeDocument/2006/relationships/hyperlink" Target="http://ilo.org/wcmsp5/groups/public/---ed_emp/documents/publication/wcms_546505.pdf" TargetMode="External"/><Relationship Id="rId2" Type="http://schemas.openxmlformats.org/officeDocument/2006/relationships/hyperlink" Target="https://wkkf.issuelab.org/resource/logic-model-development-guide.html" TargetMode="Externa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s://wkkf.issuelab.org/resource/reimagining-measurement-a-better-future-for-monitoring-evaluation-and-learning.html" TargetMode="External"/><Relationship Id="rId5" Type="http://schemas.openxmlformats.org/officeDocument/2006/relationships/hyperlink" Target="https://www.cdc.gov/eval/logicmodels/index.htm" TargetMode="External"/><Relationship Id="rId4" Type="http://schemas.openxmlformats.org/officeDocument/2006/relationships/hyperlink" Target="https://www2.ed.gov/about/offices/list/oese/oss/technicalassistance/easnlogicmodelstoolmonitoring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329838" y="776559"/>
            <a:ext cx="5136776" cy="4165226"/>
            <a:chOff x="4485132" y="739140"/>
            <a:chExt cx="7762240" cy="6294120"/>
          </a:xfrm>
        </p:grpSpPr>
        <p:sp>
          <p:nvSpPr>
            <p:cNvPr id="3" name="object 3"/>
            <p:cNvSpPr/>
            <p:nvPr/>
          </p:nvSpPr>
          <p:spPr>
            <a:xfrm>
              <a:off x="4485132" y="739140"/>
              <a:ext cx="7762240" cy="6294120"/>
            </a:xfrm>
            <a:custGeom>
              <a:avLst/>
              <a:gdLst/>
              <a:ahLst/>
              <a:cxnLst/>
              <a:rect l="l" t="t" r="r" b="b"/>
              <a:pathLst>
                <a:path w="7762240" h="6294120">
                  <a:moveTo>
                    <a:pt x="0" y="6294120"/>
                  </a:moveTo>
                  <a:lnTo>
                    <a:pt x="7761731" y="6294120"/>
                  </a:lnTo>
                  <a:lnTo>
                    <a:pt x="7761731" y="0"/>
                  </a:lnTo>
                  <a:lnTo>
                    <a:pt x="0" y="0"/>
                  </a:lnTo>
                  <a:lnTo>
                    <a:pt x="0" y="6294120"/>
                  </a:lnTo>
                  <a:close/>
                </a:path>
              </a:pathLst>
            </a:custGeom>
            <a:solidFill>
              <a:srgbClr val="000000">
                <a:alpha val="7843"/>
              </a:srgbClr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4" name="object 4"/>
            <p:cNvSpPr/>
            <p:nvPr/>
          </p:nvSpPr>
          <p:spPr>
            <a:xfrm>
              <a:off x="4941570" y="2498597"/>
              <a:ext cx="0" cy="2777490"/>
            </a:xfrm>
            <a:custGeom>
              <a:avLst/>
              <a:gdLst/>
              <a:ahLst/>
              <a:cxnLst/>
              <a:rect l="l" t="t" r="r" b="b"/>
              <a:pathLst>
                <a:path h="2777490">
                  <a:moveTo>
                    <a:pt x="0" y="0"/>
                  </a:moveTo>
                  <a:lnTo>
                    <a:pt x="0" y="2777236"/>
                  </a:lnTo>
                </a:path>
              </a:pathLst>
            </a:custGeom>
            <a:ln w="19050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97226" y="1140673"/>
            <a:ext cx="4566545" cy="223930"/>
          </a:xfrm>
          <a:prstGeom prst="rect">
            <a:avLst/>
          </a:prstGeom>
        </p:spPr>
        <p:txBody>
          <a:bodyPr vert="horz" wrap="square" lIns="0" tIns="8404" rIns="0" bIns="0" rtlCol="0" anchor="ctr">
            <a:spAutoFit/>
          </a:bodyPr>
          <a:lstStyle/>
          <a:p>
            <a:pPr marL="8405">
              <a:spcBef>
                <a:spcPts val="66"/>
              </a:spcBef>
            </a:pPr>
            <a:r>
              <a:rPr sz="1400" spc="-3">
                <a:solidFill>
                  <a:schemeClr val="accent1"/>
                </a:solidFill>
                <a:latin typeface="+mn-lt"/>
              </a:rPr>
              <a:t>Logic</a:t>
            </a:r>
            <a:r>
              <a:rPr sz="1400" spc="-7">
                <a:solidFill>
                  <a:schemeClr val="accent1"/>
                </a:solidFill>
                <a:latin typeface="+mn-lt"/>
              </a:rPr>
              <a:t> </a:t>
            </a:r>
            <a:r>
              <a:rPr sz="1400" spc="-3">
                <a:solidFill>
                  <a:schemeClr val="accent1"/>
                </a:solidFill>
                <a:latin typeface="+mn-lt"/>
              </a:rPr>
              <a:t>Model</a:t>
            </a:r>
            <a:r>
              <a:rPr lang="en-US" sz="1400" spc="-3">
                <a:solidFill>
                  <a:schemeClr val="accent1"/>
                </a:solidFill>
                <a:latin typeface="+mn-lt"/>
              </a:rPr>
              <a:t> </a:t>
            </a:r>
            <a:r>
              <a:rPr sz="1400" spc="-23">
                <a:solidFill>
                  <a:schemeClr val="accent1"/>
                </a:solidFill>
                <a:latin typeface="+mn-lt"/>
              </a:rPr>
              <a:t>Template</a:t>
            </a:r>
            <a:endParaRPr sz="14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7226" y="1940905"/>
            <a:ext cx="4566543" cy="192728"/>
          </a:xfrm>
          <a:prstGeom prst="rect">
            <a:avLst/>
          </a:prstGeom>
        </p:spPr>
        <p:txBody>
          <a:bodyPr vert="horz" wrap="square" lIns="0" tIns="7984" rIns="0" bIns="0" rtlCol="0">
            <a:spAutoFit/>
          </a:bodyPr>
          <a:lstStyle/>
          <a:p>
            <a:pPr marL="8405">
              <a:spcBef>
                <a:spcPts val="63"/>
              </a:spcBef>
            </a:pPr>
            <a:r>
              <a:rPr sz="1200" b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sz="1200" b="0" spc="-7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>
                <a:solidFill>
                  <a:schemeClr val="accent1"/>
                </a:solidFill>
                <a:latin typeface="+mn-lt"/>
                <a:cs typeface="Calibri"/>
              </a:rPr>
              <a:t>this</a:t>
            </a:r>
            <a:r>
              <a:rPr sz="1200" b="0" spc="-7">
                <a:solidFill>
                  <a:schemeClr val="accent1"/>
                </a:solidFill>
                <a:latin typeface="+mn-lt"/>
                <a:cs typeface="Calibri"/>
              </a:rPr>
              <a:t> document,</a:t>
            </a:r>
            <a:r>
              <a:rPr sz="1200" b="0" spc="2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200" b="0" spc="17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>
                <a:solidFill>
                  <a:schemeClr val="accent1"/>
                </a:solidFill>
                <a:latin typeface="+mn-lt"/>
                <a:cs typeface="Calibri"/>
              </a:rPr>
              <a:t>will</a:t>
            </a:r>
            <a:r>
              <a:rPr sz="1200" b="0" spc="-13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>
                <a:solidFill>
                  <a:schemeClr val="accent1"/>
                </a:solidFill>
                <a:latin typeface="+mn-lt"/>
                <a:cs typeface="Calibri"/>
              </a:rPr>
              <a:t>find the</a:t>
            </a:r>
            <a:r>
              <a:rPr sz="1200" b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>
                <a:solidFill>
                  <a:schemeClr val="accent1"/>
                </a:solidFill>
                <a:latin typeface="+mn-lt"/>
                <a:cs typeface="Calibri"/>
              </a:rPr>
              <a:t>following</a:t>
            </a:r>
            <a:r>
              <a:rPr sz="1200" b="0" spc="7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>
                <a:solidFill>
                  <a:schemeClr val="accent1"/>
                </a:solidFill>
                <a:latin typeface="+mn-lt"/>
                <a:cs typeface="Calibri"/>
              </a:rPr>
              <a:t>information:</a:t>
            </a:r>
            <a:endParaRPr sz="1200" b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4509" y="2386890"/>
            <a:ext cx="3916551" cy="2013051"/>
          </a:xfrm>
          <a:prstGeom prst="rect">
            <a:avLst/>
          </a:prstGeom>
        </p:spPr>
        <p:txBody>
          <a:bodyPr vert="horz" wrap="square" lIns="0" tIns="42862" rIns="0" bIns="0" rtlCol="0">
            <a:spAutoFit/>
          </a:bodyPr>
          <a:lstStyle/>
          <a:p>
            <a:pPr marL="200036" indent="-192051" algn="l">
              <a:spcBef>
                <a:spcPts val="337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Why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Logic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Models?</a:t>
            </a:r>
            <a:endParaRPr lang="en-US" sz="12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200036" indent="-192051" algn="l">
              <a:spcBef>
                <a:spcPts val="337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Why Monitoring, Evaluation, and Learning Plans? 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200036" indent="-192051" algn="l">
              <a:spcBef>
                <a:spcPts val="268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Instructions</a:t>
            </a:r>
            <a:endParaRPr lang="en-US" sz="12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200036" indent="-192051" algn="l">
              <a:spcBef>
                <a:spcPts val="268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Guidance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to Complete the Logic Model Template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200036" indent="-192051" algn="l">
              <a:spcBef>
                <a:spcPts val="271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Cover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Sheet</a:t>
            </a:r>
            <a:endParaRPr lang="en-US" sz="1200" b="0" spc="1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200036" indent="-192051" algn="l">
              <a:spcBef>
                <a:spcPts val="271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Logic Model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Template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200036" indent="-192051" algn="l">
              <a:spcBef>
                <a:spcPts val="268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Appendix: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endParaRPr lang="en-US" sz="1200" b="0" spc="-17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502611" lvl="1" indent="-192051" algn="l">
              <a:spcBef>
                <a:spcPts val="268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FAQs</a:t>
            </a:r>
          </a:p>
          <a:p>
            <a:pPr marL="502611" lvl="1" indent="-192051" algn="l">
              <a:spcBef>
                <a:spcPts val="268"/>
              </a:spcBef>
              <a:buFont typeface="Arial"/>
              <a:buChar char="•"/>
              <a:tabLst>
                <a:tab pos="200036" algn="l"/>
                <a:tab pos="200456" algn="l"/>
              </a:tabLst>
            </a:pP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Resources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9472" y="272303"/>
            <a:ext cx="2815058" cy="4598054"/>
          </a:xfrm>
          <a:custGeom>
            <a:avLst/>
            <a:gdLst/>
            <a:ahLst/>
            <a:cxnLst/>
            <a:rect l="l" t="t" r="r" b="b"/>
            <a:pathLst>
              <a:path w="4253865" h="6948170">
                <a:moveTo>
                  <a:pt x="4253484" y="0"/>
                </a:moveTo>
                <a:lnTo>
                  <a:pt x="0" y="0"/>
                </a:lnTo>
                <a:lnTo>
                  <a:pt x="0" y="6947916"/>
                </a:lnTo>
                <a:lnTo>
                  <a:pt x="4253484" y="6947916"/>
                </a:lnTo>
                <a:lnTo>
                  <a:pt x="4253484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745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D20625-2103-AFFD-50DC-891EC0520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780" y="793256"/>
            <a:ext cx="2521324" cy="322169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5132" y="1095431"/>
            <a:ext cx="6726051" cy="1301148"/>
          </a:xfrm>
          <a:prstGeom prst="rect">
            <a:avLst/>
          </a:prstGeom>
        </p:spPr>
        <p:txBody>
          <a:bodyPr vert="horz" wrap="square" lIns="0" tIns="8404" rIns="0" bIns="0" rtlCol="0" anchor="ctr">
            <a:spAutoFit/>
          </a:bodyPr>
          <a:lstStyle/>
          <a:p>
            <a:pPr marL="8405">
              <a:spcBef>
                <a:spcPts val="66"/>
              </a:spcBef>
            </a:pPr>
            <a:r>
              <a:rPr sz="2800">
                <a:solidFill>
                  <a:schemeClr val="accent1"/>
                </a:solidFill>
                <a:latin typeface="Rockwell" panose="02060603020205020403" pitchFamily="18" charset="0"/>
              </a:rPr>
              <a:t>Appendix:</a:t>
            </a:r>
            <a:r>
              <a:rPr sz="2800" spc="-30">
                <a:solidFill>
                  <a:schemeClr val="accent1"/>
                </a:solidFill>
                <a:latin typeface="Rockwell" panose="02060603020205020403" pitchFamily="18" charset="0"/>
              </a:rPr>
              <a:t> </a:t>
            </a:r>
            <a:br>
              <a:rPr lang="en-US" sz="2800" spc="-30">
                <a:solidFill>
                  <a:schemeClr val="accent1"/>
                </a:solidFill>
                <a:latin typeface="Rockwell" panose="02060603020205020403" pitchFamily="18" charset="0"/>
              </a:rPr>
            </a:br>
            <a:br>
              <a:rPr lang="en-US" sz="2800" spc="-30">
                <a:solidFill>
                  <a:schemeClr val="accent1"/>
                </a:solidFill>
                <a:latin typeface="Rockwell" panose="02060603020205020403" pitchFamily="18" charset="0"/>
              </a:rPr>
            </a:br>
            <a:r>
              <a:rPr sz="2800" spc="-33">
                <a:solidFill>
                  <a:schemeClr val="accent1"/>
                </a:solidFill>
                <a:latin typeface="Rockwell" panose="02060603020205020403" pitchFamily="18" charset="0"/>
              </a:rPr>
              <a:t>FAQs</a:t>
            </a:r>
            <a:r>
              <a:rPr lang="en-US" sz="2800" spc="-33">
                <a:solidFill>
                  <a:schemeClr val="accent1"/>
                </a:solidFill>
                <a:latin typeface="Rockwell" panose="02060603020205020403" pitchFamily="18" charset="0"/>
              </a:rPr>
              <a:t> and</a:t>
            </a:r>
            <a:r>
              <a:rPr sz="2800" spc="-13">
                <a:solidFill>
                  <a:schemeClr val="accent1"/>
                </a:solidFill>
                <a:latin typeface="Rockwell" panose="02060603020205020403" pitchFamily="18" charset="0"/>
              </a:rPr>
              <a:t> </a:t>
            </a:r>
            <a:r>
              <a:rPr sz="2800" spc="-10">
                <a:solidFill>
                  <a:schemeClr val="accent1"/>
                </a:solidFill>
                <a:latin typeface="Rockwell" panose="02060603020205020403" pitchFamily="18" charset="0"/>
              </a:rPr>
              <a:t>Resources</a:t>
            </a:r>
            <a:endParaRPr sz="2800">
              <a:solidFill>
                <a:schemeClr val="accent1"/>
              </a:solidFill>
              <a:latin typeface="Rockwell" panose="02060603020205020403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0196" y="232550"/>
            <a:ext cx="6065357" cy="285485"/>
          </a:xfrm>
          <a:prstGeom prst="rect">
            <a:avLst/>
          </a:prstGeom>
        </p:spPr>
        <p:txBody>
          <a:bodyPr vert="horz" wrap="square" lIns="0" tIns="8404" rIns="0" bIns="0" rtlCol="0" anchor="ctr">
            <a:spAutoFit/>
          </a:bodyPr>
          <a:lstStyle/>
          <a:p>
            <a:pPr marL="8405" algn="l">
              <a:spcBef>
                <a:spcPts val="66"/>
              </a:spcBef>
            </a:pPr>
            <a:r>
              <a:rPr sz="1800" spc="-7">
                <a:solidFill>
                  <a:schemeClr val="accent1"/>
                </a:solidFill>
                <a:latin typeface="+mn-lt"/>
                <a:cs typeface="Calibri Light"/>
              </a:rPr>
              <a:t>Frequently</a:t>
            </a:r>
            <a:r>
              <a:rPr sz="1800" spc="-36">
                <a:solidFill>
                  <a:schemeClr val="accent1"/>
                </a:solidFill>
                <a:latin typeface="+mn-lt"/>
                <a:cs typeface="Calibri Light"/>
              </a:rPr>
              <a:t> </a:t>
            </a:r>
            <a:r>
              <a:rPr sz="1800" spc="-23">
                <a:solidFill>
                  <a:schemeClr val="accent1"/>
                </a:solidFill>
                <a:latin typeface="+mn-lt"/>
                <a:cs typeface="Calibri Light"/>
              </a:rPr>
              <a:t>Asked</a:t>
            </a:r>
            <a:r>
              <a:rPr sz="1800" spc="-30">
                <a:solidFill>
                  <a:schemeClr val="accent1"/>
                </a:solidFill>
                <a:latin typeface="+mn-lt"/>
                <a:cs typeface="Calibri Light"/>
              </a:rPr>
              <a:t> </a:t>
            </a:r>
            <a:r>
              <a:rPr sz="1800" spc="-3">
                <a:solidFill>
                  <a:schemeClr val="accent1"/>
                </a:solidFill>
                <a:latin typeface="+mn-lt"/>
                <a:cs typeface="Calibri Light"/>
              </a:rPr>
              <a:t>Questions</a:t>
            </a:r>
            <a:endParaRPr sz="1800">
              <a:solidFill>
                <a:schemeClr val="accent1"/>
              </a:solidFill>
              <a:latin typeface="+mn-l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6568" y="772486"/>
            <a:ext cx="8710864" cy="39669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wrap="square" lIns="0" tIns="44964" rIns="0" bIns="0" rtlCol="0">
            <a:spAutoFit/>
          </a:bodyPr>
          <a:lstStyle/>
          <a:p>
            <a:pPr marL="8405" algn="l">
              <a:spcBef>
                <a:spcPts val="354"/>
              </a:spcBef>
            </a:pP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Should</a:t>
            </a:r>
            <a:r>
              <a:rPr sz="120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I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complete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a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logic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model</a:t>
            </a:r>
            <a:r>
              <a:rPr lang="en-US" sz="1200" spc="-3" dirty="0">
                <a:solidFill>
                  <a:schemeClr val="accent1"/>
                </a:solidFill>
                <a:latin typeface="+mn-lt"/>
                <a:cs typeface="Calibri"/>
              </a:rPr>
              <a:t> and associated MEL plan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if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I'm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applying</a:t>
            </a:r>
            <a:r>
              <a:rPr sz="120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operating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support</a:t>
            </a:r>
            <a:r>
              <a:rPr lang="en-US" sz="1200" spc="-3" dirty="0">
                <a:solidFill>
                  <a:schemeClr val="accent1"/>
                </a:solidFill>
                <a:latin typeface="+mn-lt"/>
                <a:cs typeface="Calibri"/>
              </a:rPr>
              <a:t>?</a:t>
            </a:r>
            <a:endParaRPr sz="120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310980" marR="3362" algn="l">
              <a:lnSpc>
                <a:spcPts val="1145"/>
              </a:lnSpc>
              <a:spcBef>
                <a:spcPts val="367"/>
              </a:spcBef>
            </a:pPr>
            <a:r>
              <a:rPr sz="1000" b="0" spc="-20" dirty="0">
                <a:solidFill>
                  <a:schemeClr val="accent1"/>
                </a:solidFill>
                <a:latin typeface="+mn-lt"/>
                <a:cs typeface="Calibri"/>
              </a:rPr>
              <a:t>Yes,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should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complete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all elements of the logic model</a:t>
            </a: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 and MEL plan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. </a:t>
            </a:r>
            <a:endParaRPr lang="en-US" sz="10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310980" marR="3362" algn="l">
              <a:lnSpc>
                <a:spcPts val="1145"/>
              </a:lnSpc>
              <a:spcBef>
                <a:spcPts val="367"/>
              </a:spcBef>
            </a:pP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For the logic model, t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he inputs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may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be similar 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to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the 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examples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provided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in </a:t>
            </a: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additional guidance model.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Activities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could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include project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titles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or specific operational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initiatives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(e.g.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conduct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strategic planning). Outputs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and outcomes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 should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reflect</a:t>
            </a:r>
            <a:r>
              <a:rPr sz="10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organization-wide</a:t>
            </a:r>
            <a:r>
              <a:rPr sz="1000" b="0" spc="3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accomplishments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that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plan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achieve</a:t>
            </a: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 within the grant period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.</a:t>
            </a: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 The MEL plan should correspond with proposed organization-wide outputs and outcomes.</a:t>
            </a:r>
            <a:endParaRPr sz="10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65978" algn="l">
              <a:lnSpc>
                <a:spcPts val="1429"/>
              </a:lnSpc>
              <a:spcBef>
                <a:spcPts val="641"/>
              </a:spcBef>
            </a:pP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If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I am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submitting</a:t>
            </a:r>
            <a:r>
              <a:rPr sz="120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a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grant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proposal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funds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 to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support multiple</a:t>
            </a:r>
            <a:r>
              <a:rPr sz="120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projects,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do I </a:t>
            </a:r>
            <a:r>
              <a:rPr sz="1200" spc="-13" dirty="0">
                <a:solidFill>
                  <a:schemeClr val="accent1"/>
                </a:solidFill>
                <a:latin typeface="+mn-lt"/>
                <a:cs typeface="Calibri"/>
              </a:rPr>
              <a:t>have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submit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a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different </a:t>
            </a:r>
            <a:r>
              <a:rPr sz="1200" spc="-28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logic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model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+mn-lt"/>
                <a:cs typeface="Calibri"/>
              </a:rPr>
              <a:t>and MEL plan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for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each?</a:t>
            </a:r>
          </a:p>
          <a:p>
            <a:pPr marL="310980" marR="104220" algn="l">
              <a:lnSpc>
                <a:spcPts val="1145"/>
              </a:lnSpc>
              <a:spcBef>
                <a:spcPts val="347"/>
              </a:spcBef>
            </a:pP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Not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necessarily.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If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believe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that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can</a:t>
            </a:r>
            <a:r>
              <a:rPr sz="10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present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a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logic model</a:t>
            </a: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 and MEL plan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that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covers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more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than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one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project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presents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clearly the </a:t>
            </a:r>
            <a:r>
              <a:rPr sz="1000" b="0" spc="-232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inputs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through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outcomes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projects,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then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one logic model with corresponding MEL plan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would</a:t>
            </a:r>
            <a:r>
              <a:rPr sz="10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suffice.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endParaRPr lang="en-US" sz="1000" b="0" spc="1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310980" marR="104220" algn="l">
              <a:lnSpc>
                <a:spcPts val="1145"/>
              </a:lnSpc>
              <a:spcBef>
                <a:spcPts val="347"/>
              </a:spcBef>
            </a:pPr>
            <a:r>
              <a:rPr lang="en-US" sz="1000" b="0" spc="10" dirty="0">
                <a:solidFill>
                  <a:schemeClr val="accent1"/>
                </a:solidFill>
                <a:latin typeface="+mn-lt"/>
                <a:cs typeface="Calibri"/>
              </a:rPr>
              <a:t>If you find that you would present a clearer idea of the proposed work by providing separate logic models and associated MEL plans for each project, you may opt to do so. </a:t>
            </a:r>
            <a:endParaRPr sz="10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algn="l">
              <a:spcBef>
                <a:spcPts val="460"/>
              </a:spcBef>
            </a:pP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Should</a:t>
            </a:r>
            <a:r>
              <a:rPr sz="120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I</a:t>
            </a:r>
            <a:r>
              <a:rPr lang="en-US" sz="1200" spc="-3" dirty="0">
                <a:solidFill>
                  <a:schemeClr val="accent1"/>
                </a:solidFill>
                <a:latin typeface="+mn-lt"/>
                <a:cs typeface="Calibri"/>
              </a:rPr>
              <a:t> provide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a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timeline</a:t>
            </a:r>
            <a:r>
              <a:rPr sz="120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when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outputs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and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outcomes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will</a:t>
            </a:r>
            <a:r>
              <a:rPr sz="120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be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achieved?</a:t>
            </a:r>
            <a:endParaRPr sz="120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310560" marR="82368" algn="l">
              <a:lnSpc>
                <a:spcPts val="1145"/>
              </a:lnSpc>
              <a:spcBef>
                <a:spcPts val="367"/>
              </a:spcBef>
            </a:pP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logic model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should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describe</a:t>
            </a:r>
            <a:r>
              <a:rPr sz="10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outputs</a:t>
            </a:r>
            <a:r>
              <a:rPr sz="1000" b="0" spc="3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outcomes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expect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accomplish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000" b="0" spc="13" dirty="0">
                <a:solidFill>
                  <a:schemeClr val="accent1"/>
                </a:solidFill>
                <a:latin typeface="+mn-lt"/>
                <a:cs typeface="Calibri"/>
              </a:rPr>
              <a:t>within the grant period,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if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000" b="0" spc="17" dirty="0">
                <a:solidFill>
                  <a:schemeClr val="accent1"/>
                </a:solidFill>
                <a:latin typeface="+mn-lt"/>
                <a:cs typeface="Calibri"/>
              </a:rPr>
              <a:t>were to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receive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Foundation</a:t>
            </a:r>
            <a:r>
              <a:rPr sz="1000" b="0" spc="4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funding.</a:t>
            </a:r>
            <a:r>
              <a:rPr sz="10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Most </a:t>
            </a:r>
            <a:r>
              <a:rPr sz="1000" b="0" spc="-232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Foundation</a:t>
            </a:r>
            <a:r>
              <a:rPr sz="1000" b="0" spc="36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grants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provide</a:t>
            </a:r>
            <a:r>
              <a:rPr sz="10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one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year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of</a:t>
            </a:r>
            <a:r>
              <a:rPr sz="10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funding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operations</a:t>
            </a:r>
            <a:r>
              <a:rPr sz="10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or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a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project,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Foundation</a:t>
            </a:r>
            <a:r>
              <a:rPr sz="1000" b="0" spc="4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typically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does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not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expect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grantees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0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identify</a:t>
            </a:r>
            <a:r>
              <a:rPr sz="10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outputs</a:t>
            </a:r>
            <a:r>
              <a:rPr sz="1000" b="0" spc="26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outcomes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that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would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be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measured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less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 than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one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23" dirty="0">
                <a:solidFill>
                  <a:schemeClr val="accent1"/>
                </a:solidFill>
                <a:latin typeface="+mn-lt"/>
                <a:cs typeface="Calibri"/>
              </a:rPr>
              <a:t>year.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If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are</a:t>
            </a:r>
            <a:r>
              <a:rPr sz="10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seeking</a:t>
            </a:r>
            <a:r>
              <a:rPr sz="10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multi-year 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funding,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then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should</a:t>
            </a:r>
            <a:r>
              <a:rPr sz="10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identify</a:t>
            </a:r>
            <a:r>
              <a:rPr sz="1000" b="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succinct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outputs</a:t>
            </a:r>
            <a:r>
              <a:rPr sz="1000" b="0" spc="26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outcomes</a:t>
            </a:r>
            <a:r>
              <a:rPr sz="10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each</a:t>
            </a:r>
            <a:r>
              <a:rPr sz="10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year</a:t>
            </a:r>
            <a:r>
              <a:rPr sz="10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of</a:t>
            </a:r>
            <a:r>
              <a:rPr sz="10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funding</a:t>
            </a:r>
            <a:r>
              <a:rPr sz="10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requested.</a:t>
            </a:r>
            <a:endParaRPr lang="en-US" sz="10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310560" marR="82368" algn="l">
              <a:lnSpc>
                <a:spcPts val="1145"/>
              </a:lnSpc>
              <a:spcBef>
                <a:spcPts val="367"/>
              </a:spcBef>
            </a:pP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The MEL plan should include a timeline by which you will measure and document, and then review and reflect, on whether the activities met their intended outputs and outcomes. </a:t>
            </a:r>
            <a:endParaRPr sz="10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419823" algn="l">
              <a:lnSpc>
                <a:spcPts val="1429"/>
              </a:lnSpc>
              <a:spcBef>
                <a:spcPts val="641"/>
              </a:spcBef>
            </a:pP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If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I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 need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clarification</a:t>
            </a:r>
            <a:r>
              <a:rPr sz="120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of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difference</a:t>
            </a:r>
            <a:r>
              <a:rPr lang="en-US" sz="1200" spc="-10" dirty="0">
                <a:solidFill>
                  <a:schemeClr val="accent1"/>
                </a:solidFill>
                <a:latin typeface="+mn-lt"/>
                <a:cs typeface="Calibri"/>
              </a:rPr>
              <a:t>s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between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 outputs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outcomes,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spc="3" dirty="0">
                <a:solidFill>
                  <a:schemeClr val="accent1"/>
                </a:solidFill>
                <a:latin typeface="+mn-lt"/>
                <a:cs typeface="Calibri"/>
              </a:rPr>
              <a:t>or examples of logic models and MEL plan for other organizations with similar goals,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are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there</a:t>
            </a:r>
            <a:r>
              <a:rPr sz="120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sources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that</a:t>
            </a:r>
            <a:r>
              <a:rPr sz="120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I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 can </a:t>
            </a:r>
            <a:r>
              <a:rPr sz="1200" spc="-28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consult?</a:t>
            </a:r>
            <a:r>
              <a:rPr sz="1200" spc="291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If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10" dirty="0">
                <a:solidFill>
                  <a:schemeClr val="accent1"/>
                </a:solidFill>
                <a:latin typeface="+mn-lt"/>
                <a:cs typeface="Calibri"/>
              </a:rPr>
              <a:t>so,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do</a:t>
            </a:r>
            <a:r>
              <a:rPr sz="120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7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200" spc="-13" dirty="0">
                <a:solidFill>
                  <a:schemeClr val="accent1"/>
                </a:solidFill>
                <a:latin typeface="+mn-lt"/>
                <a:cs typeface="Calibri"/>
              </a:rPr>
              <a:t> have</a:t>
            </a:r>
            <a:r>
              <a:rPr sz="120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recommendations?</a:t>
            </a:r>
            <a:endParaRPr sz="120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310980" algn="l">
              <a:spcBef>
                <a:spcPts val="204"/>
              </a:spcBef>
            </a:pPr>
            <a:r>
              <a:rPr sz="1000" b="0" spc="-20" dirty="0">
                <a:solidFill>
                  <a:schemeClr val="accent1"/>
                </a:solidFill>
                <a:latin typeface="+mn-lt"/>
                <a:cs typeface="Calibri"/>
              </a:rPr>
              <a:t>Yes,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see</a:t>
            </a:r>
            <a:r>
              <a:rPr sz="10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000" b="0" spc="-3" dirty="0">
                <a:solidFill>
                  <a:schemeClr val="accent1"/>
                </a:solidFill>
                <a:latin typeface="+mn-lt"/>
                <a:cs typeface="Calibri"/>
              </a:rPr>
              <a:t>suggested additional </a:t>
            </a:r>
            <a:r>
              <a:rPr sz="1000" b="0" spc="-3" dirty="0">
                <a:solidFill>
                  <a:schemeClr val="accent1"/>
                </a:solidFill>
                <a:latin typeface="+mn-lt"/>
                <a:cs typeface="Calibri"/>
              </a:rPr>
              <a:t>resources.</a:t>
            </a:r>
            <a:endParaRPr lang="en-US" sz="1000" b="0" spc="-3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0196" y="232550"/>
            <a:ext cx="6065357" cy="285485"/>
          </a:xfrm>
          <a:prstGeom prst="rect">
            <a:avLst/>
          </a:prstGeom>
        </p:spPr>
        <p:txBody>
          <a:bodyPr vert="horz" wrap="square" lIns="0" tIns="8404" rIns="0" bIns="0" rtlCol="0" anchor="ctr">
            <a:spAutoFit/>
          </a:bodyPr>
          <a:lstStyle/>
          <a:p>
            <a:pPr marL="8405" algn="l">
              <a:spcBef>
                <a:spcPts val="66"/>
              </a:spcBef>
            </a:pPr>
            <a:r>
              <a:rPr lang="en-US" sz="1800" spc="-7">
                <a:solidFill>
                  <a:schemeClr val="accent1"/>
                </a:solidFill>
                <a:latin typeface="+mn-lt"/>
                <a:cs typeface="Calibri Light"/>
              </a:rPr>
              <a:t>Additional Resources </a:t>
            </a:r>
            <a:r>
              <a:rPr lang="en-US" sz="1800">
                <a:solidFill>
                  <a:schemeClr val="accent1"/>
                </a:solidFill>
                <a:latin typeface="+mn-lt"/>
                <a:cs typeface="Calibri"/>
              </a:rPr>
              <a:t>(click on the links)</a:t>
            </a:r>
            <a:endParaRPr sz="1800">
              <a:solidFill>
                <a:schemeClr val="accent1"/>
              </a:solidFill>
              <a:latin typeface="+mn-l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6568" y="820612"/>
            <a:ext cx="8710864" cy="31184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wrap="square" lIns="0" tIns="44964" rIns="0" bIns="0" rtlCol="0">
            <a:spAutoFit/>
          </a:bodyPr>
          <a:lstStyle/>
          <a:p>
            <a:pPr marL="8405" algn="l">
              <a:spcBef>
                <a:spcPts val="354"/>
              </a:spcBef>
            </a:pPr>
            <a:r>
              <a:rPr lang="en-US" sz="1200" dirty="0">
                <a:solidFill>
                  <a:schemeClr val="accent1"/>
                </a:solidFill>
                <a:latin typeface="+mn-lt"/>
                <a:cs typeface="Calibri"/>
              </a:rPr>
              <a:t>HOW TO DEVELOP LOGIC MODELS</a:t>
            </a:r>
          </a:p>
          <a:p>
            <a:pPr marL="179855" indent="-171450" algn="l">
              <a:spcBef>
                <a:spcPts val="354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  <a:latin typeface="+mn-lt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W.K. Kellogg Foundation Logic Model Development Guide</a:t>
            </a:r>
            <a:endParaRPr lang="en-US" sz="1200" dirty="0">
              <a:solidFill>
                <a:schemeClr val="accent2"/>
              </a:solidFill>
              <a:latin typeface="+mn-lt"/>
              <a:cs typeface="Calibri"/>
            </a:endParaRPr>
          </a:p>
          <a:p>
            <a:pPr marL="179855" indent="-171450" algn="l">
              <a:spcBef>
                <a:spcPts val="354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  <a:latin typeface="+mn-lt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W.K. Kellogg Foundation Guiding Program Direction with Logic Models</a:t>
            </a:r>
            <a:endParaRPr lang="en-US" sz="1200" dirty="0">
              <a:solidFill>
                <a:schemeClr val="accent2"/>
              </a:solidFill>
              <a:latin typeface="+mn-lt"/>
              <a:cs typeface="Calibri"/>
            </a:endParaRPr>
          </a:p>
          <a:p>
            <a:pPr marL="179855" indent="-171450" algn="l">
              <a:spcBef>
                <a:spcPts val="354"/>
              </a:spcBef>
              <a:buFont typeface="Arial" panose="020B0604020202020204" pitchFamily="34" charset="0"/>
              <a:buChar char="•"/>
            </a:pP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Institute</a:t>
            </a:r>
            <a:r>
              <a:rPr lang="en-US" sz="1200" u="sng" spc="2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1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</a:t>
            </a:r>
            <a:r>
              <a:rPr lang="en-US" sz="1200" u="sng" spc="2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Sciences,</a:t>
            </a:r>
            <a:r>
              <a:rPr lang="en-US" sz="1200" u="sng" spc="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National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Center</a:t>
            </a:r>
            <a:r>
              <a:rPr lang="en-US" sz="1200" u="sng" spc="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1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</a:t>
            </a:r>
            <a:r>
              <a:rPr lang="en-US" sz="1200" u="sng" spc="2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Evaluation</a:t>
            </a: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Logic </a:t>
            </a:r>
            <a:r>
              <a:rPr lang="en-US" sz="1200" spc="-334" dirty="0">
                <a:solidFill>
                  <a:schemeClr val="accent2"/>
                </a:solid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</a:t>
            </a:r>
            <a:endParaRPr lang="en-US" sz="1200" spc="-3" dirty="0">
              <a:solidFill>
                <a:schemeClr val="accent2"/>
              </a:solidFill>
              <a:latin typeface="+mn-lt"/>
              <a:cs typeface="Calibri"/>
            </a:endParaRPr>
          </a:p>
          <a:p>
            <a:pPr marL="179855" indent="-171450" algn="l">
              <a:spcBef>
                <a:spcPts val="354"/>
              </a:spcBef>
              <a:buFont typeface="Arial" panose="020B0604020202020204" pitchFamily="34" charset="0"/>
              <a:buChar char="•"/>
            </a:pP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en-US" sz="1200" u="sng" spc="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Center</a:t>
            </a:r>
            <a:r>
              <a:rPr lang="en-US" sz="1200" u="sng" spc="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1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Disease</a:t>
            </a:r>
            <a:r>
              <a:rPr lang="en-US" sz="1200" u="sng" spc="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Control</a:t>
            </a:r>
            <a:r>
              <a:rPr lang="en-US" sz="1200" u="sng" spc="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Prevention</a:t>
            </a:r>
            <a:r>
              <a:rPr lang="en-US" sz="1200" u="sng" spc="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</a:t>
            </a:r>
            <a:r>
              <a:rPr lang="en-US" sz="1200" u="sng" spc="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Performance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lang="en-US" sz="1200" u="sng" spc="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10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Evaluation </a:t>
            </a:r>
            <a:r>
              <a:rPr lang="en-US" sz="1200" spc="-334" dirty="0">
                <a:solidFill>
                  <a:schemeClr val="accent2"/>
                </a:solid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</a:t>
            </a:r>
            <a:r>
              <a:rPr lang="en-US" sz="1200" u="sng" spc="-1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Logic</a:t>
            </a:r>
            <a:r>
              <a:rPr lang="en-US" sz="1200" u="sng" spc="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</a:t>
            </a:r>
            <a:r>
              <a:rPr lang="en-US" sz="1200" u="sng" spc="-3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spc="-7" dirty="0">
                <a:solidFill>
                  <a:schemeClr val="accent2"/>
                </a:solidFill>
                <a:uFill>
                  <a:solidFill>
                    <a:srgbClr val="0562C1"/>
                  </a:solidFill>
                </a:uFill>
                <a:latin typeface="+mn-lt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Resources</a:t>
            </a:r>
            <a:endParaRPr lang="en-US" sz="1200" dirty="0">
              <a:solidFill>
                <a:schemeClr val="accent2"/>
              </a:solidFill>
              <a:latin typeface="+mn-lt"/>
              <a:cs typeface="Calibri"/>
            </a:endParaRPr>
          </a:p>
          <a:p>
            <a:pPr marL="8405" marR="419823" algn="l">
              <a:lnSpc>
                <a:spcPts val="1429"/>
              </a:lnSpc>
              <a:spcBef>
                <a:spcPts val="641"/>
              </a:spcBef>
            </a:pPr>
            <a:endParaRPr lang="en-US" sz="120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419823" algn="l">
              <a:lnSpc>
                <a:spcPts val="1429"/>
              </a:lnSpc>
              <a:spcBef>
                <a:spcPts val="641"/>
              </a:spcBef>
            </a:pPr>
            <a:endParaRPr lang="en-US" sz="120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algn="l">
              <a:spcBef>
                <a:spcPts val="354"/>
              </a:spcBef>
            </a:pPr>
            <a:r>
              <a:rPr lang="en-US" sz="1200" dirty="0">
                <a:solidFill>
                  <a:schemeClr val="accent1"/>
                </a:solidFill>
                <a:latin typeface="+mn-lt"/>
                <a:cs typeface="Calibri"/>
              </a:rPr>
              <a:t>HOW TO DEVELOP MEL PLANS</a:t>
            </a:r>
          </a:p>
          <a:p>
            <a:pPr marL="179855" marR="419823" indent="-171450" algn="l">
              <a:lnSpc>
                <a:spcPts val="1429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200" spc="-3" dirty="0">
                <a:solidFill>
                  <a:schemeClr val="accent2"/>
                </a:solidFill>
                <a:latin typeface="+mn-lt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Reimagining Measurement Initiative</a:t>
            </a:r>
            <a:endParaRPr lang="en-US" sz="1200" spc="-3" dirty="0">
              <a:solidFill>
                <a:schemeClr val="accent2"/>
              </a:solidFill>
              <a:latin typeface="+mn-lt"/>
              <a:cs typeface="Calibri"/>
            </a:endParaRPr>
          </a:p>
          <a:p>
            <a:pPr marL="179855" marR="419823" indent="-171450" algn="l">
              <a:lnSpc>
                <a:spcPts val="1429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200" spc="-3" dirty="0">
                <a:solidFill>
                  <a:schemeClr val="accent2"/>
                </a:solidFill>
                <a:latin typeface="+mn-lt"/>
                <a:cs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International </a:t>
            </a:r>
            <a:r>
              <a:rPr lang="en-US" sz="1200" spc="-3" dirty="0" err="1">
                <a:solidFill>
                  <a:schemeClr val="accent2"/>
                </a:solidFill>
                <a:latin typeface="+mn-lt"/>
                <a:cs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Labour</a:t>
            </a:r>
            <a:r>
              <a:rPr lang="en-US" sz="1200" spc="-3" dirty="0">
                <a:solidFill>
                  <a:schemeClr val="accent2"/>
                </a:solidFill>
                <a:latin typeface="+mn-lt"/>
                <a:cs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Organization’s Basic Principles of Monitoring and Evaluation</a:t>
            </a:r>
            <a:endParaRPr lang="en-US" sz="1200" spc="-3" dirty="0">
              <a:solidFill>
                <a:schemeClr val="accent2"/>
              </a:solidFill>
              <a:latin typeface="+mn-lt"/>
              <a:cs typeface="Calibri"/>
            </a:endParaRPr>
          </a:p>
          <a:p>
            <a:pPr marL="179855" marR="419823" indent="-171450" algn="l">
              <a:lnSpc>
                <a:spcPts val="1429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endParaRPr lang="en-US" sz="120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419823" algn="l">
              <a:lnSpc>
                <a:spcPts val="1429"/>
              </a:lnSpc>
              <a:spcBef>
                <a:spcPts val="641"/>
              </a:spcBef>
            </a:pPr>
            <a:endParaRPr lang="en-US" sz="1000" b="0" spc="-3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060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3281" y="489137"/>
            <a:ext cx="7737522" cy="4165226"/>
          </a:xfrm>
          <a:custGeom>
            <a:avLst/>
            <a:gdLst/>
            <a:ahLst/>
            <a:cxnLst/>
            <a:rect l="l" t="t" r="r" b="b"/>
            <a:pathLst>
              <a:path w="11692255" h="6294120">
                <a:moveTo>
                  <a:pt x="11692128" y="0"/>
                </a:moveTo>
                <a:lnTo>
                  <a:pt x="0" y="0"/>
                </a:lnTo>
                <a:lnTo>
                  <a:pt x="0" y="6294120"/>
                </a:lnTo>
                <a:lnTo>
                  <a:pt x="11692128" y="6294120"/>
                </a:lnTo>
                <a:lnTo>
                  <a:pt x="11692128" y="0"/>
                </a:lnTo>
                <a:close/>
              </a:path>
            </a:pathLst>
          </a:custGeom>
          <a:solidFill>
            <a:srgbClr val="000000">
              <a:alpha val="7843"/>
            </a:srgbClr>
          </a:solidFill>
        </p:spPr>
        <p:txBody>
          <a:bodyPr wrap="square" lIns="0" tIns="0" rIns="0" bIns="0" rtlCol="0"/>
          <a:lstStyle/>
          <a:p>
            <a:endParaRPr sz="745">
              <a:solidFill>
                <a:schemeClr val="accent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6957" y="2420568"/>
            <a:ext cx="2041306" cy="255132"/>
          </a:xfrm>
          <a:prstGeom prst="rect">
            <a:avLst/>
          </a:prstGeom>
        </p:spPr>
        <p:txBody>
          <a:bodyPr vert="horz" wrap="square" lIns="0" tIns="8825" rIns="0" bIns="0" rtlCol="0" anchor="ctr">
            <a:spAutoFit/>
          </a:bodyPr>
          <a:lstStyle/>
          <a:p>
            <a:pPr marL="8405">
              <a:spcBef>
                <a:spcPts val="69"/>
              </a:spcBef>
            </a:pPr>
            <a:r>
              <a:rPr sz="1600" spc="-10">
                <a:solidFill>
                  <a:schemeClr val="accent2"/>
                </a:solidFill>
                <a:latin typeface="+mn-lt"/>
              </a:rPr>
              <a:t>Why</a:t>
            </a:r>
            <a:r>
              <a:rPr sz="1600" spc="-17">
                <a:solidFill>
                  <a:schemeClr val="accent2"/>
                </a:solidFill>
                <a:latin typeface="+mn-lt"/>
              </a:rPr>
              <a:t> </a:t>
            </a:r>
            <a:r>
              <a:rPr sz="1600" spc="-3">
                <a:solidFill>
                  <a:schemeClr val="accent2"/>
                </a:solidFill>
                <a:latin typeface="+mn-lt"/>
              </a:rPr>
              <a:t>Logic</a:t>
            </a:r>
            <a:r>
              <a:rPr sz="1600" spc="-23">
                <a:solidFill>
                  <a:schemeClr val="accent2"/>
                </a:solidFill>
                <a:latin typeface="+mn-lt"/>
              </a:rPr>
              <a:t> </a:t>
            </a:r>
            <a:r>
              <a:rPr sz="1600" spc="-3">
                <a:solidFill>
                  <a:schemeClr val="accent2"/>
                </a:solidFill>
                <a:latin typeface="+mn-lt"/>
              </a:rPr>
              <a:t>Models?</a:t>
            </a:r>
            <a:endParaRPr sz="16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4818" y="1314599"/>
            <a:ext cx="4142114" cy="2237234"/>
          </a:xfrm>
          <a:prstGeom prst="rect">
            <a:avLst/>
          </a:prstGeom>
        </p:spPr>
        <p:txBody>
          <a:bodyPr vert="horz" wrap="square" lIns="0" tIns="40341" rIns="0" bIns="0" rtlCol="0">
            <a:spAutoFit/>
          </a:bodyPr>
          <a:lstStyle/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Logic models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are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visual</a:t>
            </a:r>
            <a:r>
              <a:rPr sz="1200" b="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representations</a:t>
            </a:r>
            <a:r>
              <a:rPr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of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how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organization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does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its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work</a:t>
            </a:r>
            <a:r>
              <a:rPr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theory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assumptions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underlying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project's</a:t>
            </a:r>
            <a:r>
              <a:rPr sz="12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design.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They</a:t>
            </a:r>
            <a:r>
              <a:rPr sz="1200" b="0" spc="-232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define the inputs,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outputs,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outcomes</a:t>
            </a:r>
            <a:r>
              <a:rPr sz="1200" b="0" spc="26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order</a:t>
            </a:r>
            <a:r>
              <a:rPr sz="1200" b="0" spc="3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explain</a:t>
            </a:r>
            <a:r>
              <a:rPr sz="1200" b="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 thinking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behind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project</a:t>
            </a:r>
            <a:r>
              <a:rPr sz="1200" b="0" spc="3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design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show</a:t>
            </a:r>
            <a:r>
              <a:rPr sz="12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how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specific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activities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lead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desired results.</a:t>
            </a:r>
            <a:endParaRPr lang="en-US" sz="1200" b="0" spc="-7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3362" algn="l">
              <a:lnSpc>
                <a:spcPct val="80000"/>
              </a:lnSpc>
              <a:spcBef>
                <a:spcPts val="658"/>
              </a:spcBef>
            </a:pP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Using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logic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models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project</a:t>
            </a:r>
            <a:r>
              <a:rPr sz="1200" b="0" spc="26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planning,</a:t>
            </a:r>
            <a:r>
              <a:rPr sz="1200" b="0" spc="-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implementation,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scalability,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evaluation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results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effective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programming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that </a:t>
            </a:r>
            <a:r>
              <a:rPr sz="1200" b="0" spc="-13" dirty="0">
                <a:solidFill>
                  <a:schemeClr val="accent1"/>
                </a:solidFill>
                <a:latin typeface="+mn-lt"/>
                <a:cs typeface="Calibri"/>
              </a:rPr>
              <a:t>offers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greater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learning opportunities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better</a:t>
            </a:r>
            <a:r>
              <a:rPr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documentation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of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outcomes.</a:t>
            </a:r>
            <a:r>
              <a:rPr sz="1200" b="0" spc="26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Logic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models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can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also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support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succinct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communications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about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complex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projects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facilitate </a:t>
            </a:r>
            <a:r>
              <a:rPr sz="1200" b="0" spc="-232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shared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understanding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of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project</a:t>
            </a:r>
            <a:r>
              <a:rPr sz="12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goals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methods.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6333" y="1653484"/>
            <a:ext cx="0" cy="1838045"/>
          </a:xfrm>
          <a:custGeom>
            <a:avLst/>
            <a:gdLst/>
            <a:ahLst/>
            <a:cxnLst/>
            <a:rect l="l" t="t" r="r" b="b"/>
            <a:pathLst>
              <a:path h="2777490">
                <a:moveTo>
                  <a:pt x="0" y="0"/>
                </a:moveTo>
                <a:lnTo>
                  <a:pt x="0" y="2777236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 sz="745"/>
          </a:p>
        </p:txBody>
      </p:sp>
      <p:sp>
        <p:nvSpPr>
          <p:cNvPr id="6" name="object 6"/>
          <p:cNvSpPr txBox="1"/>
          <p:nvPr/>
        </p:nvSpPr>
        <p:spPr>
          <a:xfrm>
            <a:off x="3685593" y="3967154"/>
            <a:ext cx="4261338" cy="329087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wrap="square" lIns="0" tIns="8404" rIns="0" bIns="0" rtlCol="0">
            <a:spAutoFit/>
          </a:bodyPr>
          <a:lstStyle/>
          <a:p>
            <a:pPr marL="8405" marR="3362">
              <a:spcBef>
                <a:spcPts val="66"/>
              </a:spcBef>
            </a:pPr>
            <a:r>
              <a:rPr lang="en-US" sz="1000" i="1" spc="-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Adapted</a:t>
            </a:r>
            <a:r>
              <a:rPr sz="1000" i="1" spc="-10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from</a:t>
            </a:r>
            <a:r>
              <a:rPr sz="1000" i="1" spc="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>
                <a:solidFill>
                  <a:schemeClr val="accent1"/>
                </a:solidFill>
                <a:latin typeface="Calibri"/>
                <a:cs typeface="Calibri"/>
              </a:rPr>
              <a:t>the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23">
                <a:solidFill>
                  <a:schemeClr val="accent1"/>
                </a:solidFill>
                <a:latin typeface="Calibri"/>
                <a:cs typeface="Calibri"/>
              </a:rPr>
              <a:t>W.K.</a:t>
            </a:r>
            <a:r>
              <a:rPr sz="1000" i="1" spc="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Kellogg</a:t>
            </a:r>
            <a:r>
              <a:rPr sz="1000" i="1" spc="-7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Foundation</a:t>
            </a:r>
            <a:r>
              <a:rPr sz="1000" i="1" spc="-10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Logic</a:t>
            </a:r>
            <a:r>
              <a:rPr sz="1000" i="1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Model</a:t>
            </a:r>
            <a:r>
              <a:rPr sz="1000" i="1" spc="7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Development Guide.</a:t>
            </a:r>
            <a:r>
              <a:rPr sz="1000" i="1" spc="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endParaRPr lang="en-US" sz="1000" i="1" spc="3">
              <a:solidFill>
                <a:schemeClr val="accent1"/>
              </a:solidFill>
              <a:latin typeface="Calibri"/>
              <a:cs typeface="Calibri"/>
            </a:endParaRPr>
          </a:p>
          <a:p>
            <a:pPr marL="8405" marR="3362">
              <a:spcBef>
                <a:spcPts val="66"/>
              </a:spcBef>
            </a:pPr>
            <a:r>
              <a:rPr lang="en-US" sz="1000" i="1" spc="-7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7">
                <a:solidFill>
                  <a:schemeClr val="accent1"/>
                </a:solidFill>
                <a:latin typeface="Calibri"/>
                <a:cs typeface="Calibri"/>
              </a:rPr>
              <a:t>For</a:t>
            </a:r>
            <a:r>
              <a:rPr sz="1000" i="1" spc="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more</a:t>
            </a:r>
            <a:r>
              <a:rPr sz="1000" i="1" spc="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information </a:t>
            </a:r>
            <a:r>
              <a:rPr sz="1000" i="1" spc="-168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7">
                <a:solidFill>
                  <a:schemeClr val="accent1"/>
                </a:solidFill>
                <a:latin typeface="Calibri"/>
                <a:cs typeface="Calibri"/>
              </a:rPr>
              <a:t>and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additional</a:t>
            </a:r>
            <a:r>
              <a:rPr sz="1000" i="1" spc="-7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resources,</a:t>
            </a:r>
            <a:r>
              <a:rPr sz="1000" i="1" spc="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please </a:t>
            </a:r>
            <a:r>
              <a:rPr sz="1000" i="1">
                <a:solidFill>
                  <a:schemeClr val="accent1"/>
                </a:solidFill>
                <a:latin typeface="Calibri"/>
                <a:cs typeface="Calibri"/>
              </a:rPr>
              <a:t>see</a:t>
            </a:r>
            <a:r>
              <a:rPr sz="1000" i="1" spc="3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>
                <a:solidFill>
                  <a:schemeClr val="accent1"/>
                </a:solidFill>
                <a:latin typeface="Calibri"/>
                <a:cs typeface="Calibri"/>
              </a:rPr>
              <a:t>the</a:t>
            </a:r>
            <a:r>
              <a:rPr sz="1000" i="1" spc="-7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sz="1000" i="1" spc="-3">
                <a:solidFill>
                  <a:schemeClr val="accent1"/>
                </a:solidFill>
                <a:latin typeface="Calibri"/>
                <a:cs typeface="Calibri"/>
              </a:rPr>
              <a:t>appendix.</a:t>
            </a:r>
            <a:endParaRPr sz="1000">
              <a:solidFill>
                <a:schemeClr val="accent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3281" y="489137"/>
            <a:ext cx="7737522" cy="4165226"/>
          </a:xfrm>
          <a:custGeom>
            <a:avLst/>
            <a:gdLst/>
            <a:ahLst/>
            <a:cxnLst/>
            <a:rect l="l" t="t" r="r" b="b"/>
            <a:pathLst>
              <a:path w="11692255" h="6294120">
                <a:moveTo>
                  <a:pt x="11692128" y="0"/>
                </a:moveTo>
                <a:lnTo>
                  <a:pt x="0" y="0"/>
                </a:lnTo>
                <a:lnTo>
                  <a:pt x="0" y="6294120"/>
                </a:lnTo>
                <a:lnTo>
                  <a:pt x="11692128" y="6294120"/>
                </a:lnTo>
                <a:lnTo>
                  <a:pt x="11692128" y="0"/>
                </a:lnTo>
                <a:close/>
              </a:path>
            </a:pathLst>
          </a:custGeom>
          <a:solidFill>
            <a:srgbClr val="000000">
              <a:alpha val="7843"/>
            </a:srgbClr>
          </a:solidFill>
        </p:spPr>
        <p:txBody>
          <a:bodyPr wrap="square" lIns="0" tIns="0" rIns="0" bIns="0" rtlCol="0"/>
          <a:lstStyle/>
          <a:p>
            <a:endParaRPr sz="745">
              <a:solidFill>
                <a:schemeClr val="accent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2939" y="2051237"/>
            <a:ext cx="1985323" cy="993796"/>
          </a:xfrm>
          <a:prstGeom prst="rect">
            <a:avLst/>
          </a:prstGeom>
        </p:spPr>
        <p:txBody>
          <a:bodyPr vert="horz" wrap="square" lIns="0" tIns="8825" rIns="0" bIns="0" rtlCol="0" anchor="ctr">
            <a:spAutoFit/>
          </a:bodyPr>
          <a:lstStyle/>
          <a:p>
            <a:pPr marL="8405">
              <a:spcBef>
                <a:spcPts val="69"/>
              </a:spcBef>
            </a:pPr>
            <a:r>
              <a:rPr sz="1600" spc="-10" dirty="0">
                <a:solidFill>
                  <a:schemeClr val="accent2"/>
                </a:solidFill>
                <a:latin typeface="+mn-lt"/>
              </a:rPr>
              <a:t>Why</a:t>
            </a:r>
            <a:r>
              <a:rPr sz="1600" spc="-17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1600" spc="-3" dirty="0">
                <a:solidFill>
                  <a:schemeClr val="accent2"/>
                </a:solidFill>
                <a:latin typeface="+mn-lt"/>
              </a:rPr>
              <a:t>Monitoring, Evaluation, and Learning (MEL) Plan</a:t>
            </a:r>
            <a:r>
              <a:rPr sz="1600" spc="-3" dirty="0">
                <a:solidFill>
                  <a:schemeClr val="accent2"/>
                </a:solidFill>
                <a:latin typeface="+mn-lt"/>
              </a:rPr>
              <a:t>s?</a:t>
            </a:r>
            <a:endParaRPr sz="16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4405" y="982332"/>
            <a:ext cx="4451448" cy="3927953"/>
          </a:xfrm>
          <a:prstGeom prst="rect">
            <a:avLst/>
          </a:prstGeom>
        </p:spPr>
        <p:txBody>
          <a:bodyPr vert="horz" wrap="square" lIns="0" tIns="40341" rIns="0" bIns="0" rtlCol="0">
            <a:spAutoFit/>
          </a:bodyPr>
          <a:lstStyle/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r>
              <a:rPr lang="en-US" sz="1200" spc="-3" dirty="0">
                <a:solidFill>
                  <a:schemeClr val="accent1"/>
                </a:solidFill>
                <a:latin typeface="+mn-lt"/>
                <a:cs typeface="Calibri"/>
              </a:rPr>
              <a:t>A Monitoring, Evaluation, and Learning (MEL) plan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is a framework that should follow from the Logic Model. </a:t>
            </a:r>
          </a:p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endParaRPr lang="en-US" sz="12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The information produced from a MEL plan can be used to inform decision-making and ensure that activities are effectively meeting outputs and short-term outcomes during the grant period.  </a:t>
            </a:r>
          </a:p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endParaRPr lang="en-US"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algn="l"/>
            <a:r>
              <a:rPr lang="en-US" sz="1200" b="1" dirty="0">
                <a:solidFill>
                  <a:schemeClr val="accent1"/>
                </a:solidFill>
                <a:effectLst/>
                <a:latin typeface="+mn-lt"/>
              </a:rPr>
              <a:t>Monitoring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</a:rPr>
              <a:t> is the ongoing collection of information about the </a:t>
            </a:r>
            <a:r>
              <a:rPr lang="en-US" sz="1200" b="0" i="1" u="sng" dirty="0">
                <a:solidFill>
                  <a:schemeClr val="accent1"/>
                </a:solidFill>
                <a:effectLst/>
                <a:latin typeface="+mn-lt"/>
              </a:rPr>
              <a:t>implementation of the activities 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</a:rPr>
              <a:t>of the proposed project or organization. Monitoring can help an organization </a:t>
            </a:r>
            <a:r>
              <a:rPr lang="en-US" sz="1200" b="0" dirty="0">
                <a:solidFill>
                  <a:schemeClr val="accent1"/>
                </a:solidFill>
                <a:latin typeface="+mn-lt"/>
              </a:rPr>
              <a:t>identify 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</a:rPr>
              <a:t>what is and is not working.</a:t>
            </a:r>
          </a:p>
          <a:p>
            <a:pPr algn="l"/>
            <a:endParaRPr lang="en-US" sz="1200" b="1" dirty="0">
              <a:solidFill>
                <a:schemeClr val="accent1"/>
              </a:solidFill>
              <a:effectLst/>
              <a:latin typeface="+mn-lt"/>
            </a:endParaRPr>
          </a:p>
          <a:p>
            <a:pPr algn="l"/>
            <a:r>
              <a:rPr lang="en-US" sz="1200" b="1" dirty="0">
                <a:solidFill>
                  <a:schemeClr val="accent1"/>
                </a:solidFill>
                <a:effectLst/>
                <a:latin typeface="+mn-lt"/>
              </a:rPr>
              <a:t>Evaluation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</a:rPr>
              <a:t> is the systematic collection, analysis, and interpretation of data to determine whether </a:t>
            </a:r>
            <a:r>
              <a:rPr lang="en-US" sz="1200" b="0" i="1" u="sng" dirty="0">
                <a:solidFill>
                  <a:schemeClr val="accent1"/>
                </a:solidFill>
                <a:effectLst/>
                <a:latin typeface="+mn-lt"/>
              </a:rPr>
              <a:t>proposed activities reached intended outputs and outcomes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</a:rPr>
              <a:t>. </a:t>
            </a:r>
          </a:p>
          <a:p>
            <a:pPr algn="l"/>
            <a:endParaRPr lang="en-US" sz="1200" b="1" dirty="0">
              <a:solidFill>
                <a:schemeClr val="accent1"/>
              </a:solidFill>
              <a:effectLst/>
              <a:latin typeface="+mn-lt"/>
            </a:endParaRPr>
          </a:p>
          <a:p>
            <a:pPr algn="l"/>
            <a:r>
              <a:rPr lang="en-US" sz="1200" b="1" dirty="0">
                <a:solidFill>
                  <a:schemeClr val="accent1"/>
                </a:solidFill>
                <a:effectLst/>
                <a:latin typeface="+mn-lt"/>
              </a:rPr>
              <a:t>Learning 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</a:rPr>
              <a:t>is the use of data and insights to inform your </a:t>
            </a:r>
            <a:r>
              <a:rPr lang="en-US" sz="1200" b="0" i="1" u="sng" dirty="0">
                <a:solidFill>
                  <a:schemeClr val="accent1"/>
                </a:solidFill>
                <a:effectLst/>
                <a:latin typeface="+mn-lt"/>
              </a:rPr>
              <a:t>organization’s internal strategy and decision-making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</a:rPr>
              <a:t>.</a:t>
            </a:r>
          </a:p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endParaRPr lang="en-US"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endParaRPr lang="en-US"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marR="110104" algn="l">
              <a:lnSpc>
                <a:spcPct val="80000"/>
              </a:lnSpc>
              <a:spcBef>
                <a:spcPts val="318"/>
              </a:spcBef>
            </a:pP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6333" y="1653484"/>
            <a:ext cx="0" cy="1838045"/>
          </a:xfrm>
          <a:custGeom>
            <a:avLst/>
            <a:gdLst/>
            <a:ahLst/>
            <a:cxnLst/>
            <a:rect l="l" t="t" r="r" b="b"/>
            <a:pathLst>
              <a:path h="2777490">
                <a:moveTo>
                  <a:pt x="0" y="0"/>
                </a:moveTo>
                <a:lnTo>
                  <a:pt x="0" y="2777236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 sz="745"/>
          </a:p>
        </p:txBody>
      </p:sp>
    </p:spTree>
    <p:extLst>
      <p:ext uri="{BB962C8B-B14F-4D97-AF65-F5344CB8AC3E}">
        <p14:creationId xmlns:p14="http://schemas.microsoft.com/office/powerpoint/2010/main" val="280046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3281" y="489137"/>
            <a:ext cx="7737522" cy="4165226"/>
          </a:xfrm>
          <a:custGeom>
            <a:avLst/>
            <a:gdLst/>
            <a:ahLst/>
            <a:cxnLst/>
            <a:rect l="l" t="t" r="r" b="b"/>
            <a:pathLst>
              <a:path w="11692255" h="6294120">
                <a:moveTo>
                  <a:pt x="11692128" y="0"/>
                </a:moveTo>
                <a:lnTo>
                  <a:pt x="0" y="0"/>
                </a:lnTo>
                <a:lnTo>
                  <a:pt x="0" y="6294120"/>
                </a:lnTo>
                <a:lnTo>
                  <a:pt x="11692128" y="6294120"/>
                </a:lnTo>
                <a:lnTo>
                  <a:pt x="11692128" y="0"/>
                </a:lnTo>
                <a:close/>
              </a:path>
            </a:pathLst>
          </a:custGeom>
          <a:solidFill>
            <a:srgbClr val="000000">
              <a:alpha val="7843"/>
            </a:srgbClr>
          </a:solidFill>
        </p:spPr>
        <p:txBody>
          <a:bodyPr wrap="square" lIns="0" tIns="0" rIns="0" bIns="0" rtlCol="0"/>
          <a:lstStyle/>
          <a:p>
            <a:endParaRPr sz="745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61324" y="516454"/>
            <a:ext cx="4324489" cy="2622239"/>
          </a:xfrm>
          <a:prstGeom prst="rect">
            <a:avLst/>
          </a:prstGeom>
        </p:spPr>
        <p:txBody>
          <a:bodyPr vert="horz" wrap="square" lIns="0" tIns="36559" rIns="0" bIns="0" rtlCol="0">
            <a:spAutoFit/>
          </a:bodyPr>
          <a:lstStyle/>
          <a:p>
            <a:pPr marL="8405" algn="l">
              <a:spcBef>
                <a:spcPts val="287"/>
              </a:spcBef>
            </a:pPr>
            <a:r>
              <a:rPr sz="1200" spc="-3" dirty="0">
                <a:solidFill>
                  <a:schemeClr val="accent1"/>
                </a:solidFill>
                <a:latin typeface="+mn-lt"/>
                <a:cs typeface="Calibri"/>
              </a:rPr>
              <a:t>General</a:t>
            </a:r>
            <a:endParaRPr sz="120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marR="49168" indent="-114306" algn="l">
              <a:lnSpc>
                <a:spcPct val="120000"/>
              </a:lnSpc>
              <a:buFont typeface="Arial"/>
              <a:buChar char="•"/>
              <a:tabLst>
                <a:tab pos="122711" algn="l"/>
              </a:tabLst>
            </a:pP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Completing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Logic</a:t>
            </a:r>
            <a:r>
              <a:rPr sz="1200" b="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Model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Cover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Sheet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3" dirty="0">
                <a:solidFill>
                  <a:schemeClr val="accent1"/>
                </a:solidFill>
                <a:latin typeface="+mn-lt"/>
                <a:cs typeface="Calibri"/>
              </a:rPr>
              <a:t>Template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are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required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as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part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of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online </a:t>
            </a:r>
            <a:r>
              <a:rPr sz="1200" b="0" spc="-199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application.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marR="218526" indent="-113886" algn="l">
              <a:lnSpc>
                <a:spcPct val="120000"/>
              </a:lnSpc>
              <a:buFont typeface="Arial"/>
              <a:buChar char="•"/>
              <a:tabLst>
                <a:tab pos="122711" algn="l"/>
              </a:tabLst>
            </a:pP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Be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as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succinct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as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possible.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Feel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free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use bullet</a:t>
            </a:r>
            <a:r>
              <a:rPr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points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other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formatting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199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Template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.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marR="270216" indent="-114306" algn="l">
              <a:lnSpc>
                <a:spcPct val="120000"/>
              </a:lnSpc>
              <a:buFont typeface="Arial"/>
              <a:buChar char="•"/>
              <a:tabLst>
                <a:tab pos="122711" algn="l"/>
              </a:tabLst>
            </a:pP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See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appendix</a:t>
            </a:r>
            <a:r>
              <a:rPr sz="1200" b="0" spc="26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review Frequently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Asked </a:t>
            </a:r>
            <a:r>
              <a:rPr sz="1200" b="0" spc="-199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Questions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external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resources.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marR="3362" indent="-114306" algn="l">
              <a:lnSpc>
                <a:spcPct val="120000"/>
              </a:lnSpc>
              <a:buFont typeface="Arial"/>
              <a:buChar char="•"/>
              <a:tabLst>
                <a:tab pos="122711" algn="l"/>
              </a:tabLst>
            </a:pP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Applicants</a:t>
            </a:r>
            <a:r>
              <a:rPr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should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upload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their</a:t>
            </a:r>
            <a:r>
              <a:rPr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completed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Logic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Model</a:t>
            </a:r>
            <a:r>
              <a:rPr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10" dirty="0">
                <a:solidFill>
                  <a:schemeClr val="accent1"/>
                </a:solidFill>
                <a:latin typeface="+mn-lt"/>
                <a:cs typeface="Calibri"/>
              </a:rPr>
              <a:t>C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over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S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heet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(slide 8 in this document)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17" dirty="0">
                <a:solidFill>
                  <a:schemeClr val="accent1"/>
                </a:solidFill>
                <a:latin typeface="+mn-lt"/>
                <a:cs typeface="Calibri"/>
              </a:rPr>
              <a:t>T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emplate</a:t>
            </a:r>
            <a:r>
              <a:rPr lang="en-US" sz="1200" b="0" spc="-17" dirty="0">
                <a:solidFill>
                  <a:schemeClr val="accent1"/>
                </a:solidFill>
                <a:latin typeface="+mn-lt"/>
                <a:cs typeface="Calibri"/>
              </a:rPr>
              <a:t> (slide 9 in this document) as</a:t>
            </a:r>
            <a:r>
              <a:rPr lang="en-US" sz="1200" u="sng" spc="-17" dirty="0">
                <a:solidFill>
                  <a:schemeClr val="accent1"/>
                </a:solidFill>
                <a:latin typeface="+mn-lt"/>
                <a:cs typeface="Calibri"/>
              </a:rPr>
              <a:t> one document</a:t>
            </a:r>
            <a:r>
              <a:rPr lang="en-US"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i="1" dirty="0">
                <a:solidFill>
                  <a:schemeClr val="accent1"/>
                </a:solidFill>
                <a:latin typeface="+mn-lt"/>
                <a:cs typeface="Calibri"/>
              </a:rPr>
              <a:t>Section</a:t>
            </a:r>
            <a:r>
              <a:rPr sz="1200" b="0" i="1" spc="-3" dirty="0">
                <a:solidFill>
                  <a:schemeClr val="accent1"/>
                </a:solidFill>
                <a:latin typeface="+mn-lt"/>
                <a:cs typeface="Calibri"/>
              </a:rPr>
              <a:t> C:</a:t>
            </a:r>
            <a:r>
              <a:rPr sz="1200" b="0" i="1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i="1" spc="-3" dirty="0">
                <a:solidFill>
                  <a:schemeClr val="accent1"/>
                </a:solidFill>
                <a:latin typeface="+mn-lt"/>
                <a:cs typeface="Calibri"/>
              </a:rPr>
              <a:t>Project</a:t>
            </a:r>
            <a:r>
              <a:rPr sz="1200" b="0" i="1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i="1" spc="-3" dirty="0">
                <a:solidFill>
                  <a:schemeClr val="accent1"/>
                </a:solidFill>
                <a:latin typeface="+mn-lt"/>
                <a:cs typeface="Calibri"/>
              </a:rPr>
              <a:t>Information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 of the online application.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algn="l">
              <a:spcBef>
                <a:spcPts val="20"/>
              </a:spcBef>
            </a:pP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5939" y="3065691"/>
            <a:ext cx="4415258" cy="1552587"/>
          </a:xfrm>
          <a:prstGeom prst="rect">
            <a:avLst/>
          </a:prstGeom>
        </p:spPr>
        <p:txBody>
          <a:bodyPr vert="horz" wrap="square" lIns="0" tIns="7984" rIns="0" bIns="0" rtlCol="0">
            <a:spAutoFit/>
          </a:bodyPr>
          <a:lstStyle/>
          <a:p>
            <a:pPr marL="7985" marR="216005" algn="l">
              <a:lnSpc>
                <a:spcPct val="120000"/>
              </a:lnSpc>
              <a:spcBef>
                <a:spcPts val="63"/>
              </a:spcBef>
              <a:tabLst>
                <a:tab pos="122711" algn="l"/>
              </a:tabLst>
            </a:pPr>
            <a:r>
              <a:rPr lang="en-US" sz="1200" spc="-3" dirty="0">
                <a:solidFill>
                  <a:schemeClr val="accent1"/>
                </a:solidFill>
                <a:latin typeface="+mn-lt"/>
                <a:cs typeface="Calibri"/>
              </a:rPr>
              <a:t>Cover</a:t>
            </a:r>
            <a:r>
              <a:rPr lang="en-US" sz="120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spc="-3" dirty="0">
                <a:solidFill>
                  <a:schemeClr val="accent1"/>
                </a:solidFill>
                <a:latin typeface="+mn-lt"/>
                <a:cs typeface="Calibri"/>
              </a:rPr>
              <a:t>Sheet</a:t>
            </a:r>
          </a:p>
          <a:p>
            <a:pPr marL="122291" marR="216005" indent="-114306" algn="l">
              <a:lnSpc>
                <a:spcPct val="120000"/>
              </a:lnSpc>
              <a:spcBef>
                <a:spcPts val="63"/>
              </a:spcBef>
              <a:buFont typeface="Arial"/>
              <a:buChar char="•"/>
              <a:tabLst>
                <a:tab pos="122711" algn="l"/>
              </a:tabLst>
            </a:pP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Please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ensure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Organization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Name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Project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Title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matches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what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provided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in </a:t>
            </a:r>
            <a:r>
              <a:rPr sz="1200" b="0" spc="-199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 online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application.</a:t>
            </a:r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marR="3362" indent="-114306" algn="l">
              <a:lnSpc>
                <a:spcPct val="120000"/>
              </a:lnSpc>
              <a:buFont typeface="Arial"/>
              <a:buChar char="•"/>
              <a:tabLst>
                <a:tab pos="122711" algn="l"/>
              </a:tabLst>
            </a:pP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Mark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Foundation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program</a:t>
            </a:r>
            <a:r>
              <a:rPr sz="1200" b="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which you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are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applying</a:t>
            </a:r>
            <a:r>
              <a:rPr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investment</a:t>
            </a:r>
            <a:r>
              <a:rPr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area(s)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.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more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info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rmation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on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Foundation</a:t>
            </a:r>
            <a:r>
              <a:rPr sz="1200" b="0" spc="-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programs,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see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i="1" dirty="0">
                <a:solidFill>
                  <a:schemeClr val="accent1"/>
                </a:solidFill>
                <a:latin typeface="+mn-lt"/>
                <a:cs typeface="Calibri"/>
              </a:rPr>
              <a:t>Section</a:t>
            </a:r>
            <a:r>
              <a:rPr sz="1200" b="0" i="1" spc="-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i="1" dirty="0">
                <a:solidFill>
                  <a:schemeClr val="accent1"/>
                </a:solidFill>
                <a:latin typeface="+mn-lt"/>
                <a:cs typeface="Calibri"/>
              </a:rPr>
              <a:t>A:</a:t>
            </a:r>
            <a:r>
              <a:rPr sz="1200" b="0" i="1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i="1" spc="-3" dirty="0">
                <a:solidFill>
                  <a:schemeClr val="accent1"/>
                </a:solidFill>
                <a:latin typeface="+mn-lt"/>
                <a:cs typeface="Calibri"/>
              </a:rPr>
              <a:t>What</a:t>
            </a:r>
            <a:r>
              <a:rPr sz="1200" b="0" i="1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i="1" spc="-20" dirty="0">
                <a:solidFill>
                  <a:schemeClr val="accent1"/>
                </a:solidFill>
                <a:latin typeface="+mn-lt"/>
                <a:cs typeface="Calibri"/>
              </a:rPr>
              <a:t>We</a:t>
            </a:r>
            <a:r>
              <a:rPr sz="1200" b="0" i="1" spc="-7" dirty="0">
                <a:solidFill>
                  <a:schemeClr val="accent1"/>
                </a:solidFill>
                <a:latin typeface="+mn-lt"/>
                <a:cs typeface="Calibri"/>
              </a:rPr>
              <a:t> Fund</a:t>
            </a:r>
            <a:r>
              <a:rPr sz="1200" b="0" i="1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of </a:t>
            </a:r>
            <a:r>
              <a:rPr sz="1200" b="0" spc="-199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3" dirty="0">
                <a:solidFill>
                  <a:schemeClr val="accent1"/>
                </a:solidFill>
                <a:latin typeface="+mn-lt"/>
                <a:cs typeface="Calibri"/>
              </a:rPr>
              <a:t>online</a:t>
            </a:r>
            <a:r>
              <a:rPr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sz="1200" b="0" spc="-7" dirty="0">
                <a:solidFill>
                  <a:schemeClr val="accent1"/>
                </a:solidFill>
                <a:latin typeface="+mn-lt"/>
                <a:cs typeface="Calibri"/>
              </a:rPr>
              <a:t>application</a:t>
            </a:r>
            <a:endParaRPr lang="en-US" sz="1200" b="0" spc="-7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6333" y="1653484"/>
            <a:ext cx="0" cy="1838045"/>
          </a:xfrm>
          <a:custGeom>
            <a:avLst/>
            <a:gdLst/>
            <a:ahLst/>
            <a:cxnLst/>
            <a:rect l="l" t="t" r="r" b="b"/>
            <a:pathLst>
              <a:path h="2777490">
                <a:moveTo>
                  <a:pt x="0" y="0"/>
                </a:moveTo>
                <a:lnTo>
                  <a:pt x="0" y="2777236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 sz="745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9E9AF278-39F1-355E-FBBF-2E04311BA356}"/>
              </a:ext>
            </a:extLst>
          </p:cNvPr>
          <p:cNvSpPr txBox="1">
            <a:spLocks/>
          </p:cNvSpPr>
          <p:nvPr/>
        </p:nvSpPr>
        <p:spPr>
          <a:xfrm>
            <a:off x="1352939" y="2420569"/>
            <a:ext cx="1985323" cy="255132"/>
          </a:xfrm>
          <a:prstGeom prst="rect">
            <a:avLst/>
          </a:prstGeom>
        </p:spPr>
        <p:txBody>
          <a:bodyPr vert="horz" wrap="square" lIns="0" tIns="8825" rIns="0" bIns="0" rtlCol="0" anchor="ctr">
            <a:spAutoFit/>
          </a:bodyPr>
          <a:lstStyle>
            <a:lvl1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  <a:sym typeface="Helvetica Neue Medium"/>
              </a:defRPr>
            </a:lvl1pPr>
            <a:lvl2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marL="8405" hangingPunct="1">
              <a:spcBef>
                <a:spcPts val="69"/>
              </a:spcBef>
            </a:pPr>
            <a:r>
              <a:rPr lang="en-US" sz="1600" spc="-10">
                <a:solidFill>
                  <a:schemeClr val="accent2"/>
                </a:solidFill>
                <a:latin typeface="+mn-lt"/>
              </a:rPr>
              <a:t>Instructions</a:t>
            </a:r>
            <a:endParaRPr lang="en-US" sz="160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065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3281" y="489136"/>
            <a:ext cx="7737522" cy="4484079"/>
          </a:xfrm>
          <a:custGeom>
            <a:avLst/>
            <a:gdLst/>
            <a:ahLst/>
            <a:cxnLst/>
            <a:rect l="l" t="t" r="r" b="b"/>
            <a:pathLst>
              <a:path w="11692255" h="6294120">
                <a:moveTo>
                  <a:pt x="11692128" y="0"/>
                </a:moveTo>
                <a:lnTo>
                  <a:pt x="0" y="0"/>
                </a:lnTo>
                <a:lnTo>
                  <a:pt x="0" y="6294120"/>
                </a:lnTo>
                <a:lnTo>
                  <a:pt x="11692128" y="6294120"/>
                </a:lnTo>
                <a:lnTo>
                  <a:pt x="11692128" y="0"/>
                </a:lnTo>
                <a:close/>
              </a:path>
            </a:pathLst>
          </a:custGeom>
          <a:solidFill>
            <a:srgbClr val="000000">
              <a:alpha val="7843"/>
            </a:srgbClr>
          </a:solidFill>
        </p:spPr>
        <p:txBody>
          <a:bodyPr wrap="square" lIns="0" tIns="0" rIns="0" bIns="0" rtlCol="0"/>
          <a:lstStyle/>
          <a:p>
            <a:endParaRPr sz="745"/>
          </a:p>
        </p:txBody>
      </p:sp>
      <p:sp>
        <p:nvSpPr>
          <p:cNvPr id="3" name="object 3"/>
          <p:cNvSpPr txBox="1"/>
          <p:nvPr/>
        </p:nvSpPr>
        <p:spPr>
          <a:xfrm>
            <a:off x="3733871" y="779246"/>
            <a:ext cx="4579395" cy="4364254"/>
          </a:xfrm>
          <a:prstGeom prst="rect">
            <a:avLst/>
          </a:prstGeom>
        </p:spPr>
        <p:txBody>
          <a:bodyPr vert="horz" wrap="square" lIns="0" tIns="36559" rIns="0" bIns="0" rtlCol="0">
            <a:spAutoFit/>
          </a:bodyPr>
          <a:lstStyle/>
          <a:p>
            <a:pPr marL="7985" marR="3362" algn="l">
              <a:lnSpc>
                <a:spcPct val="120000"/>
              </a:lnSpc>
              <a:tabLst>
                <a:tab pos="122711" algn="l"/>
              </a:tabLst>
            </a:pPr>
            <a:r>
              <a:rPr lang="en-US" sz="1200" dirty="0">
                <a:solidFill>
                  <a:schemeClr val="accent1"/>
                </a:solidFill>
                <a:latin typeface="+mn-lt"/>
                <a:cs typeface="Calibri"/>
              </a:rPr>
              <a:t>Logic Model Template</a:t>
            </a:r>
          </a:p>
          <a:p>
            <a:pPr marL="7985" marR="3362" algn="l">
              <a:lnSpc>
                <a:spcPct val="120000"/>
              </a:lnSpc>
              <a:tabLst>
                <a:tab pos="122711" algn="l"/>
              </a:tabLst>
            </a:pPr>
            <a:endParaRPr lang="en-US" sz="120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indent="-114306" algn="l">
              <a:spcBef>
                <a:spcPts val="225"/>
              </a:spcBef>
              <a:buFont typeface="Arial"/>
              <a:buChar char="•"/>
              <a:tabLst>
                <a:tab pos="122711" algn="l"/>
              </a:tabLst>
            </a:pP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In the Template provided on slide 9 in this document, use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open fields</a:t>
            </a:r>
            <a:r>
              <a:rPr lang="en-US"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to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list your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project's</a:t>
            </a:r>
            <a:r>
              <a:rPr lang="en-US"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inputs,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activities,</a:t>
            </a:r>
            <a:r>
              <a:rPr lang="en-US"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outputs,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and</a:t>
            </a:r>
            <a:r>
              <a:rPr lang="en-US"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outcomes.</a:t>
            </a:r>
          </a:p>
          <a:p>
            <a:pPr marL="122291" indent="-114306" algn="l">
              <a:spcBef>
                <a:spcPts val="225"/>
              </a:spcBef>
              <a:buFont typeface="Arial"/>
              <a:buChar char="•"/>
              <a:tabLst>
                <a:tab pos="122711" algn="l"/>
              </a:tabLst>
            </a:pP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Be sure to include specific metrics that the activities are expected to achieve or meet. For example, if a proposed activity is to convene stakeholders in a set of working groups, the outputs should provide a specific number (e.g., 50 stakeholders attending 10 working groups)</a:t>
            </a:r>
            <a:endParaRPr lang="en-US"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indent="-114306" algn="l">
              <a:spcBef>
                <a:spcPts val="222"/>
              </a:spcBef>
              <a:buFont typeface="Arial"/>
              <a:buChar char="•"/>
              <a:tabLst>
                <a:tab pos="122711" algn="l"/>
              </a:tabLst>
            </a:pP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lang="en-US"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information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 you</a:t>
            </a:r>
            <a:r>
              <a:rPr lang="en-US" sz="1200" b="0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provide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serves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as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a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summary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visual</a:t>
            </a:r>
            <a:r>
              <a:rPr lang="en-US"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representation</a:t>
            </a:r>
            <a:r>
              <a:rPr lang="en-US"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of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 the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ideas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presented</a:t>
            </a:r>
            <a:r>
              <a:rPr lang="en-US" sz="1200" b="0" spc="2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in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lang="en-US"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online</a:t>
            </a:r>
            <a:r>
              <a:rPr lang="en-US"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application.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For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example,</a:t>
            </a:r>
            <a:r>
              <a:rPr lang="en-US"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lang="en-US"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lang="en-US"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Template</a:t>
            </a:r>
            <a:r>
              <a:rPr lang="en-US"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you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are</a:t>
            </a:r>
            <a:r>
              <a:rPr lang="en-US"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asked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 to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 outline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succinctly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your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project's</a:t>
            </a:r>
            <a:r>
              <a:rPr lang="en-US" sz="1200" b="0" spc="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i="1" dirty="0">
                <a:solidFill>
                  <a:schemeClr val="accent1"/>
                </a:solidFill>
                <a:latin typeface="+mn-lt"/>
                <a:cs typeface="Calibri"/>
              </a:rPr>
              <a:t>Activities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.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In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the</a:t>
            </a:r>
            <a:r>
              <a:rPr lang="en-US"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online</a:t>
            </a:r>
            <a:r>
              <a:rPr lang="en-US" sz="1200" b="0" spc="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application,</a:t>
            </a:r>
            <a:r>
              <a:rPr lang="en-US" sz="1200" b="0" spc="1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there</a:t>
            </a:r>
            <a:r>
              <a:rPr lang="en-US" sz="1200" b="0" spc="7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is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 an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open </a:t>
            </a:r>
            <a:r>
              <a:rPr lang="en-US" sz="1200" b="0" spc="-199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field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titled</a:t>
            </a:r>
            <a:r>
              <a:rPr lang="en-US" sz="1200" b="0" spc="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i="1" spc="-3" dirty="0">
                <a:solidFill>
                  <a:schemeClr val="accent1"/>
                </a:solidFill>
                <a:latin typeface="+mn-lt"/>
                <a:cs typeface="Calibri"/>
              </a:rPr>
              <a:t>Project</a:t>
            </a:r>
            <a:r>
              <a:rPr lang="en-US" sz="1200" b="0" i="1" spc="-13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i="1" dirty="0">
                <a:solidFill>
                  <a:schemeClr val="accent1"/>
                </a:solidFill>
                <a:latin typeface="+mn-lt"/>
                <a:cs typeface="Calibri"/>
              </a:rPr>
              <a:t>Activities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,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 where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you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7" dirty="0">
                <a:solidFill>
                  <a:schemeClr val="accent1"/>
                </a:solidFill>
                <a:latin typeface="+mn-lt"/>
                <a:cs typeface="Calibri"/>
              </a:rPr>
              <a:t>can</a:t>
            </a:r>
            <a:r>
              <a:rPr lang="en-US" sz="1200" b="0" spc="-1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provide</a:t>
            </a:r>
            <a:r>
              <a:rPr lang="en-US" sz="1200" b="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additional</a:t>
            </a:r>
            <a:r>
              <a:rPr lang="en-US" sz="1200" b="0" spc="20" dirty="0">
                <a:solidFill>
                  <a:schemeClr val="accent1"/>
                </a:solidFill>
                <a:latin typeface="+mn-lt"/>
                <a:cs typeface="Calibri"/>
              </a:rPr>
              <a:t> </a:t>
            </a: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detail.</a:t>
            </a:r>
          </a:p>
          <a:p>
            <a:pPr marL="122291" indent="-114306" algn="l">
              <a:spcBef>
                <a:spcPts val="222"/>
              </a:spcBef>
              <a:buFont typeface="Arial"/>
              <a:buChar char="•"/>
              <a:tabLst>
                <a:tab pos="122711" algn="l"/>
              </a:tabLst>
            </a:pPr>
            <a:r>
              <a:rPr lang="en-US" sz="1200" b="0" spc="-3" dirty="0">
                <a:solidFill>
                  <a:schemeClr val="accent1"/>
                </a:solidFill>
                <a:latin typeface="+mn-lt"/>
                <a:cs typeface="Calibri"/>
              </a:rPr>
              <a:t>See slide 7 in this document for guidance on how to construct each component of the logic model.</a:t>
            </a:r>
          </a:p>
          <a:p>
            <a:pPr marL="122291" indent="-114306" algn="l">
              <a:spcBef>
                <a:spcPts val="222"/>
              </a:spcBef>
              <a:buFont typeface="Arial"/>
              <a:buChar char="•"/>
              <a:tabLst>
                <a:tab pos="122711" algn="l"/>
              </a:tabLst>
            </a:pPr>
            <a:endParaRPr lang="en-US" sz="12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indent="-114306" algn="l">
              <a:spcBef>
                <a:spcPts val="222"/>
              </a:spcBef>
              <a:buFont typeface="Arial"/>
              <a:buChar char="•"/>
              <a:tabLst>
                <a:tab pos="122711" algn="l"/>
              </a:tabLst>
            </a:pPr>
            <a:endParaRPr lang="en-US" sz="12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marR="140361" algn="l">
              <a:lnSpc>
                <a:spcPct val="120000"/>
              </a:lnSpc>
            </a:pPr>
            <a:endParaRPr lang="en-US" sz="12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algn="l"/>
            <a:endParaRPr sz="1200" b="0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6333" y="1653484"/>
            <a:ext cx="0" cy="1838045"/>
          </a:xfrm>
          <a:custGeom>
            <a:avLst/>
            <a:gdLst/>
            <a:ahLst/>
            <a:cxnLst/>
            <a:rect l="l" t="t" r="r" b="b"/>
            <a:pathLst>
              <a:path h="2777490">
                <a:moveTo>
                  <a:pt x="0" y="0"/>
                </a:moveTo>
                <a:lnTo>
                  <a:pt x="0" y="2777236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 sz="745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38B0A5D2-5E2B-B2B7-1BC7-E8AA373A9EB4}"/>
              </a:ext>
            </a:extLst>
          </p:cNvPr>
          <p:cNvSpPr txBox="1">
            <a:spLocks/>
          </p:cNvSpPr>
          <p:nvPr/>
        </p:nvSpPr>
        <p:spPr>
          <a:xfrm>
            <a:off x="1352939" y="2420569"/>
            <a:ext cx="1985323" cy="255132"/>
          </a:xfrm>
          <a:prstGeom prst="rect">
            <a:avLst/>
          </a:prstGeom>
        </p:spPr>
        <p:txBody>
          <a:bodyPr vert="horz" wrap="square" lIns="0" tIns="8825" rIns="0" bIns="0" rtlCol="0" anchor="ctr">
            <a:spAutoFit/>
          </a:bodyPr>
          <a:lstStyle>
            <a:lvl1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  <a:sym typeface="Helvetica Neue Medium"/>
              </a:defRPr>
            </a:lvl1pPr>
            <a:lvl2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marL="8405" hangingPunct="1">
              <a:spcBef>
                <a:spcPts val="69"/>
              </a:spcBef>
            </a:pPr>
            <a:r>
              <a:rPr lang="en-US" sz="1600" spc="-10">
                <a:solidFill>
                  <a:schemeClr val="accent2"/>
                </a:solidFill>
                <a:latin typeface="+mn-lt"/>
              </a:rPr>
              <a:t>Instructions </a:t>
            </a:r>
            <a:r>
              <a:rPr lang="en-US" sz="1600" i="1" spc="-10">
                <a:solidFill>
                  <a:schemeClr val="accent2"/>
                </a:solidFill>
                <a:latin typeface="+mn-lt"/>
              </a:rPr>
              <a:t>(cont.)</a:t>
            </a:r>
            <a:endParaRPr lang="en-US" sz="1600" i="1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3281" y="489136"/>
            <a:ext cx="7737522" cy="4484079"/>
          </a:xfrm>
          <a:custGeom>
            <a:avLst/>
            <a:gdLst/>
            <a:ahLst/>
            <a:cxnLst/>
            <a:rect l="l" t="t" r="r" b="b"/>
            <a:pathLst>
              <a:path w="11692255" h="6294120">
                <a:moveTo>
                  <a:pt x="11692128" y="0"/>
                </a:moveTo>
                <a:lnTo>
                  <a:pt x="0" y="0"/>
                </a:lnTo>
                <a:lnTo>
                  <a:pt x="0" y="6294120"/>
                </a:lnTo>
                <a:lnTo>
                  <a:pt x="11692128" y="6294120"/>
                </a:lnTo>
                <a:lnTo>
                  <a:pt x="11692128" y="0"/>
                </a:lnTo>
                <a:close/>
              </a:path>
            </a:pathLst>
          </a:custGeom>
          <a:solidFill>
            <a:srgbClr val="000000">
              <a:alpha val="7843"/>
            </a:srgbClr>
          </a:solidFill>
        </p:spPr>
        <p:txBody>
          <a:bodyPr wrap="square" lIns="0" tIns="0" rIns="0" bIns="0" rtlCol="0"/>
          <a:lstStyle/>
          <a:p>
            <a:endParaRPr sz="745"/>
          </a:p>
        </p:txBody>
      </p:sp>
      <p:sp>
        <p:nvSpPr>
          <p:cNvPr id="3" name="object 3"/>
          <p:cNvSpPr txBox="1"/>
          <p:nvPr/>
        </p:nvSpPr>
        <p:spPr>
          <a:xfrm>
            <a:off x="3733871" y="489136"/>
            <a:ext cx="4579395" cy="4717236"/>
          </a:xfrm>
          <a:prstGeom prst="rect">
            <a:avLst/>
          </a:prstGeom>
        </p:spPr>
        <p:txBody>
          <a:bodyPr vert="horz" wrap="square" lIns="0" tIns="36559" rIns="0" bIns="0" rtlCol="0">
            <a:spAutoFit/>
          </a:bodyPr>
          <a:lstStyle/>
          <a:p>
            <a:pPr marL="7985" algn="l">
              <a:spcBef>
                <a:spcPts val="222"/>
              </a:spcBef>
              <a:tabLst>
                <a:tab pos="122711" algn="l"/>
              </a:tabLst>
            </a:pPr>
            <a:endParaRPr lang="en-US" sz="12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7985" marR="3362" algn="l">
              <a:lnSpc>
                <a:spcPct val="120000"/>
              </a:lnSpc>
              <a:tabLst>
                <a:tab pos="122711" algn="l"/>
              </a:tabLst>
            </a:pPr>
            <a:r>
              <a:rPr lang="en-US" sz="1200" dirty="0">
                <a:solidFill>
                  <a:schemeClr val="accent1"/>
                </a:solidFill>
                <a:latin typeface="+mn-lt"/>
                <a:cs typeface="Calibri"/>
              </a:rPr>
              <a:t>Monitoring, Evaluation, and Learning (on-line application question)</a:t>
            </a:r>
          </a:p>
          <a:p>
            <a:pPr marL="7985" marR="3362" algn="l">
              <a:lnSpc>
                <a:spcPct val="120000"/>
              </a:lnSpc>
              <a:tabLst>
                <a:tab pos="122711" algn="l"/>
              </a:tabLst>
            </a:pPr>
            <a:endParaRPr lang="en-US" sz="120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R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200" b="0" dirty="0">
                <a:solidFill>
                  <a:schemeClr val="accent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Section C of the online application, there is a question asking you to describe your 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MEL Plan. In the </a:t>
            </a:r>
            <a:r>
              <a:rPr lang="en-US" sz="1200" b="0" dirty="0">
                <a:solidFill>
                  <a:schemeClr val="accent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space provided, please </a:t>
            </a: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answer the following three questions in your response:</a:t>
            </a:r>
          </a:p>
          <a:p>
            <a:pPr marR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  <a:t>How will you measure the success of the proposed project in this application? (How will you measure whether, and how, the project reached the proposed outputs and outcomes)?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b="0" dirty="0">
              <a:solidFill>
                <a:schemeClr val="accent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  <a:t>What data sources will you use? For example: surveys of participants, interviews with foresters, employment data from the Bureau of Labor Statistics</a:t>
            </a:r>
            <a:endParaRPr lang="en-US" sz="1200" b="0" dirty="0">
              <a:solidFill>
                <a:schemeClr val="accent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b="0" dirty="0">
              <a:solidFill>
                <a:schemeClr val="accent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0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  <a:t>What is the timeline or milestones you will use to reflect on the findings from the data collected? For example: We will administer surveys before the start of the program and at the end of the program, comparing the results of responses to determine if students </a:t>
            </a:r>
            <a:r>
              <a:rPr lang="en-US" sz="1200" b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  <a:t>gained knowledge. </a:t>
            </a:r>
            <a:endParaRPr lang="en-US" sz="1200" b="0" dirty="0">
              <a:solidFill>
                <a:schemeClr val="accent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122291" indent="-114306" algn="l">
              <a:spcBef>
                <a:spcPts val="222"/>
              </a:spcBef>
              <a:buFont typeface="Arial"/>
              <a:buChar char="•"/>
              <a:tabLst>
                <a:tab pos="122711" algn="l"/>
              </a:tabLst>
            </a:pPr>
            <a:endParaRPr lang="en-US" sz="1000" b="0" spc="-3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122291" marR="140361" algn="l">
              <a:lnSpc>
                <a:spcPct val="120000"/>
              </a:lnSpc>
            </a:pPr>
            <a:endParaRPr lang="en-US" sz="1000" b="0" dirty="0">
              <a:solidFill>
                <a:schemeClr val="accent1"/>
              </a:solidFill>
              <a:latin typeface="+mn-lt"/>
              <a:cs typeface="Calibri"/>
            </a:endParaRPr>
          </a:p>
          <a:p>
            <a:pPr marL="8405" algn="l"/>
            <a:endParaRPr sz="927" b="0" dirty="0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6333" y="1653484"/>
            <a:ext cx="0" cy="1838045"/>
          </a:xfrm>
          <a:custGeom>
            <a:avLst/>
            <a:gdLst/>
            <a:ahLst/>
            <a:cxnLst/>
            <a:rect l="l" t="t" r="r" b="b"/>
            <a:pathLst>
              <a:path h="2777490">
                <a:moveTo>
                  <a:pt x="0" y="0"/>
                </a:moveTo>
                <a:lnTo>
                  <a:pt x="0" y="2777236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 sz="745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38B0A5D2-5E2B-B2B7-1BC7-E8AA373A9EB4}"/>
              </a:ext>
            </a:extLst>
          </p:cNvPr>
          <p:cNvSpPr txBox="1">
            <a:spLocks/>
          </p:cNvSpPr>
          <p:nvPr/>
        </p:nvSpPr>
        <p:spPr>
          <a:xfrm>
            <a:off x="1352939" y="2420569"/>
            <a:ext cx="1985323" cy="255132"/>
          </a:xfrm>
          <a:prstGeom prst="rect">
            <a:avLst/>
          </a:prstGeom>
        </p:spPr>
        <p:txBody>
          <a:bodyPr vert="horz" wrap="square" lIns="0" tIns="8825" rIns="0" bIns="0" rtlCol="0" anchor="ctr">
            <a:spAutoFit/>
          </a:bodyPr>
          <a:lstStyle>
            <a:lvl1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  <a:sym typeface="Helvetica Neue Medium"/>
              </a:defRPr>
            </a:lvl1pPr>
            <a:lvl2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309563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marL="8405" hangingPunct="1">
              <a:spcBef>
                <a:spcPts val="69"/>
              </a:spcBef>
            </a:pPr>
            <a:r>
              <a:rPr lang="en-US" sz="1600" spc="-10">
                <a:solidFill>
                  <a:schemeClr val="accent2"/>
                </a:solidFill>
                <a:latin typeface="+mn-lt"/>
              </a:rPr>
              <a:t>Instructions </a:t>
            </a:r>
            <a:r>
              <a:rPr lang="en-US" sz="1600" i="1" spc="-10">
                <a:solidFill>
                  <a:schemeClr val="accent2"/>
                </a:solidFill>
                <a:latin typeface="+mn-lt"/>
              </a:rPr>
              <a:t>(cont.)</a:t>
            </a:r>
            <a:endParaRPr lang="en-US" sz="1600" i="1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42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4987D-2726-A6AC-9CFC-276CA1B5965D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592266" y="131720"/>
            <a:ext cx="5922115" cy="561440"/>
          </a:xfrm>
        </p:spPr>
        <p:txBody>
          <a:bodyPr/>
          <a:lstStyle/>
          <a:p>
            <a:r>
              <a:rPr lang="en-US"/>
              <a:t>Logic Model Template Guidance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9E09D-17E3-B74D-4E09-3DCCA2F65378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marL="114300" marR="399415">
              <a:lnSpc>
                <a:spcPct val="100000"/>
              </a:lnSpc>
              <a:spcBef>
                <a:spcPts val="885"/>
              </a:spcBef>
            </a:pPr>
            <a:r>
              <a:rPr lang="en-US" sz="800" b="1" dirty="0">
                <a:latin typeface="Rockwell" panose="02060603020205020403" pitchFamily="18" charset="0"/>
                <a:cs typeface="Calibri"/>
              </a:rPr>
              <a:t>Inputs</a:t>
            </a:r>
            <a:r>
              <a:rPr lang="en-US" sz="800" spc="-4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are</a:t>
            </a:r>
            <a:r>
              <a:rPr lang="en-US" sz="800" spc="-1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the</a:t>
            </a:r>
            <a:r>
              <a:rPr lang="en-US" sz="800" spc="-2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resources</a:t>
            </a:r>
            <a:r>
              <a:rPr lang="en-US" sz="800" spc="-1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needed</a:t>
            </a:r>
            <a:r>
              <a:rPr lang="en-US" sz="800" spc="-3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to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 dirty="0">
                <a:latin typeface="Rockwell" panose="02060603020205020403" pitchFamily="18" charset="0"/>
                <a:cs typeface="Calibri"/>
              </a:rPr>
              <a:t>create </a:t>
            </a:r>
            <a:r>
              <a:rPr lang="en-US" sz="800" spc="-254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the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project, implement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its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activities,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and </a:t>
            </a:r>
            <a:r>
              <a:rPr lang="en-US" sz="800" spc="-10" dirty="0">
                <a:latin typeface="Rockwell" panose="02060603020205020403" pitchFamily="18" charset="0"/>
                <a:cs typeface="Calibri"/>
              </a:rPr>
              <a:t>attain</a:t>
            </a:r>
            <a:r>
              <a:rPr lang="en-US" sz="800" spc="-3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the</a:t>
            </a:r>
            <a:r>
              <a:rPr lang="en-US" sz="800" spc="-2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desired</a:t>
            </a:r>
            <a:r>
              <a:rPr lang="en-US" sz="800" spc="-2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outputs</a:t>
            </a:r>
            <a:r>
              <a:rPr lang="en-US" sz="800" spc="-3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and</a:t>
            </a:r>
            <a:r>
              <a:rPr lang="en-US" sz="800" spc="-2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outcomes.</a:t>
            </a:r>
            <a:r>
              <a:rPr lang="en-US" sz="800" dirty="0">
                <a:latin typeface="Rockwell" panose="02060603020205020403" pitchFamily="18" charset="0"/>
                <a:cs typeface="Times New Roman"/>
              </a:rPr>
              <a:t> </a:t>
            </a:r>
          </a:p>
          <a:p>
            <a:pPr marL="114300" marR="399415">
              <a:lnSpc>
                <a:spcPct val="100000"/>
              </a:lnSpc>
              <a:spcBef>
                <a:spcPts val="885"/>
              </a:spcBef>
            </a:pPr>
            <a:r>
              <a:rPr lang="en-US" sz="800" spc="-5" dirty="0">
                <a:latin typeface="Rockwell" panose="02060603020205020403" pitchFamily="18" charset="0"/>
                <a:cs typeface="Calibri"/>
              </a:rPr>
              <a:t>They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include financial,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personnel,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and in-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kind resources from </a:t>
            </a:r>
            <a:r>
              <a:rPr lang="en-US" sz="800" spc="-10" dirty="0">
                <a:latin typeface="Rockwell" panose="02060603020205020403" pitchFamily="18" charset="0"/>
                <a:cs typeface="Calibri"/>
              </a:rPr>
              <a:t>any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source. They </a:t>
            </a:r>
            <a:r>
              <a:rPr lang="en-US" sz="800" spc="-10" dirty="0">
                <a:latin typeface="Rockwell" panose="02060603020205020403" pitchFamily="18" charset="0"/>
                <a:cs typeface="Calibri"/>
              </a:rPr>
              <a:t>can </a:t>
            </a:r>
            <a:r>
              <a:rPr lang="en-US" sz="800" spc="5" dirty="0">
                <a:latin typeface="Rockwell" panose="02060603020205020403" pitchFamily="18" charset="0"/>
                <a:cs typeface="Calibri"/>
              </a:rPr>
              <a:t>be </a:t>
            </a:r>
            <a:r>
              <a:rPr lang="en-US" sz="800" spc="-26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both</a:t>
            </a:r>
            <a:r>
              <a:rPr lang="en-US" sz="800" spc="-1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material</a:t>
            </a:r>
            <a:r>
              <a:rPr lang="en-US" sz="800" spc="-2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items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 and</a:t>
            </a:r>
            <a:r>
              <a:rPr lang="en-US" sz="800" spc="-1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nonmaterial</a:t>
            </a:r>
            <a:r>
              <a:rPr lang="en-US" sz="800" spc="-3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items.</a:t>
            </a:r>
            <a:endParaRPr lang="en-US" sz="800" dirty="0">
              <a:latin typeface="Rockwell" panose="02060603020205020403" pitchFamily="18" charset="0"/>
              <a:cs typeface="Times New Roman"/>
            </a:endParaRP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endParaRPr lang="en-US" sz="800" spc="-5" dirty="0">
              <a:latin typeface="Rockwell" panose="02060603020205020403" pitchFamily="18" charset="0"/>
              <a:cs typeface="Calibri"/>
            </a:endParaRP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r>
              <a:rPr lang="en-US" sz="800" b="1" spc="-5" dirty="0">
                <a:latin typeface="Rockwell" panose="02060603020205020403" pitchFamily="18" charset="0"/>
                <a:cs typeface="Calibri"/>
              </a:rPr>
              <a:t>For example: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Curriculum,</a:t>
            </a:r>
            <a:r>
              <a:rPr lang="en-US" sz="800" spc="-2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equipment,</a:t>
            </a:r>
            <a:r>
              <a:rPr lang="en-US" sz="800" spc="24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funding,</a:t>
            </a:r>
            <a:r>
              <a:rPr lang="en-US" sz="800" spc="-3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 dirty="0">
                <a:latin typeface="Rockwell" panose="02060603020205020403" pitchFamily="18" charset="0"/>
                <a:cs typeface="Calibri"/>
              </a:rPr>
              <a:t>staff </a:t>
            </a:r>
            <a:r>
              <a:rPr lang="en-US" sz="800" spc="-26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time,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community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support,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specialized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knowledge </a:t>
            </a:r>
            <a:r>
              <a:rPr lang="en-US" sz="800" dirty="0">
                <a:latin typeface="Rockwell" panose="02060603020205020403" pitchFamily="18" charset="0"/>
                <a:cs typeface="Calibri"/>
              </a:rPr>
              <a:t>and</a:t>
            </a:r>
            <a:r>
              <a:rPr lang="en-US" sz="800" spc="-15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 dirty="0">
                <a:latin typeface="Rockwell" panose="02060603020205020403" pitchFamily="18" charset="0"/>
                <a:cs typeface="Calibri"/>
              </a:rPr>
              <a:t>skills,</a:t>
            </a:r>
            <a:r>
              <a:rPr lang="en-US" sz="800" spc="3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 dirty="0">
                <a:latin typeface="Rockwell" panose="02060603020205020403" pitchFamily="18" charset="0"/>
                <a:cs typeface="Calibri"/>
              </a:rPr>
              <a:t>volunteers</a:t>
            </a: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r>
              <a:rPr lang="en-US" sz="800" spc="-10" dirty="0">
                <a:latin typeface="Rockwell" panose="02060603020205020403" pitchFamily="18" charset="0"/>
                <a:cs typeface="Calibri"/>
              </a:rPr>
              <a:t>* Be explicit: Which curriculum? What types of equipment? </a:t>
            </a:r>
            <a:endParaRPr lang="en-US" sz="800" dirty="0">
              <a:latin typeface="Rockwell" panose="02060603020205020403" pitchFamily="18" charset="0"/>
              <a:cs typeface="Calibri"/>
            </a:endParaRPr>
          </a:p>
          <a:p>
            <a:endParaRPr lang="en-US" sz="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51017C-7182-D2B5-D550-DC47F462E693}"/>
              </a:ext>
            </a:extLst>
          </p:cNvPr>
          <p:cNvSpPr>
            <a:spLocks noGrp="1"/>
          </p:cNvSpPr>
          <p:nvPr>
            <p:ph type="body" sz="half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0D5184-D08F-03FB-83BA-FDC67CFFB0DC}"/>
              </a:ext>
            </a:extLst>
          </p:cNvPr>
          <p:cNvSpPr>
            <a:spLocks noGrp="1"/>
          </p:cNvSpPr>
          <p:nvPr>
            <p:ph type="body" sz="half" idx="31"/>
          </p:nvPr>
        </p:nvSpPr>
        <p:spPr/>
        <p:txBody>
          <a:bodyPr/>
          <a:lstStyle/>
          <a:p>
            <a:pPr marL="114300" marR="447040">
              <a:lnSpc>
                <a:spcPct val="100000"/>
              </a:lnSpc>
              <a:spcBef>
                <a:spcPts val="885"/>
              </a:spcBef>
            </a:pPr>
            <a:r>
              <a:rPr lang="en-US" sz="800" b="1">
                <a:latin typeface="Rockwell" panose="02060603020205020403" pitchFamily="18" charset="0"/>
                <a:cs typeface="Calibri"/>
              </a:rPr>
              <a:t>Activities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are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processes,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actions, and </a:t>
            </a:r>
            <a:r>
              <a:rPr lang="en-US" sz="800" spc="-26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events</a:t>
            </a:r>
            <a:r>
              <a:rPr lang="en-US" sz="800" spc="-3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implemented</a:t>
            </a:r>
            <a:r>
              <a:rPr lang="en-US" sz="800" spc="-3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in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project.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</a:p>
          <a:p>
            <a:pPr marL="114300" marR="447040">
              <a:lnSpc>
                <a:spcPct val="100000"/>
              </a:lnSpc>
              <a:spcBef>
                <a:spcPts val="885"/>
              </a:spcBef>
            </a:pPr>
            <a:r>
              <a:rPr lang="en-US" sz="800" spc="-5">
                <a:latin typeface="Rockwell" panose="02060603020205020403" pitchFamily="18" charset="0"/>
                <a:cs typeface="Calibri"/>
              </a:rPr>
              <a:t>They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describe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what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is done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with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the </a:t>
            </a:r>
            <a:r>
              <a:rPr lang="en-US" sz="800" spc="1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project input/resources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in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order to achieve </a:t>
            </a:r>
            <a:r>
              <a:rPr lang="en-US" sz="800" spc="-26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</a:t>
            </a:r>
            <a:r>
              <a:rPr lang="en-US" sz="800" spc="6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intended</a:t>
            </a:r>
            <a:r>
              <a:rPr lang="en-US" sz="800" spc="4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outcomes.</a:t>
            </a:r>
            <a:r>
              <a:rPr lang="en-US" sz="800" spc="8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These</a:t>
            </a:r>
            <a:r>
              <a:rPr lang="en-US" sz="800" spc="7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may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include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services, products,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and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infrastructure.</a:t>
            </a:r>
            <a:endParaRPr lang="en-US" sz="800" spc="-5">
              <a:latin typeface="Rockwell" panose="02060603020205020403" pitchFamily="18" charset="0"/>
              <a:cs typeface="Calibri"/>
            </a:endParaRP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endParaRPr lang="en-US" sz="800" spc="-5">
              <a:latin typeface="Rockwell" panose="02060603020205020403" pitchFamily="18" charset="0"/>
              <a:cs typeface="Calibri"/>
            </a:endParaRP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r>
              <a:rPr lang="en-US" sz="800" b="1" spc="-5">
                <a:latin typeface="Rockwell" panose="02060603020205020403" pitchFamily="18" charset="0"/>
                <a:cs typeface="Calibri"/>
              </a:rPr>
              <a:t>For example: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Conducting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workshops,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developing</a:t>
            </a:r>
            <a:r>
              <a:rPr lang="en-US" sz="800" spc="-5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curriculum,</a:t>
            </a:r>
            <a:r>
              <a:rPr lang="en-US" sz="800" spc="-5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engaging </a:t>
            </a:r>
            <a:r>
              <a:rPr lang="en-US" sz="800" spc="-254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stakeholders,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mentoring youth,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monitoring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species, collecting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and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analyzing data</a:t>
            </a: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r>
              <a:rPr lang="en-US" sz="800" spc="-5">
                <a:latin typeface="Rockwell" panose="02060603020205020403" pitchFamily="18" charset="0"/>
                <a:cs typeface="Calibri"/>
              </a:rPr>
              <a:t>*Be explicit: Who is developing the curriculum? Which stakeholders will be engaged? What youth will be participating? </a:t>
            </a:r>
            <a:endParaRPr lang="en-US" sz="800">
              <a:latin typeface="Rockwell" panose="02060603020205020403" pitchFamily="18" charset="0"/>
              <a:cs typeface="Calibri"/>
            </a:endParaRPr>
          </a:p>
          <a:p>
            <a:endParaRPr lang="en-US" sz="80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B43025-A3E6-8BFD-228B-32704BD02A1B}"/>
              </a:ext>
            </a:extLst>
          </p:cNvPr>
          <p:cNvSpPr>
            <a:spLocks noGrp="1"/>
          </p:cNvSpPr>
          <p:nvPr>
            <p:ph type="body" sz="half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46C3D54-3ABC-8A4C-665A-CF33079E9F70}"/>
              </a:ext>
            </a:extLst>
          </p:cNvPr>
          <p:cNvSpPr>
            <a:spLocks noGrp="1"/>
          </p:cNvSpPr>
          <p:nvPr>
            <p:ph type="body" sz="half" idx="34"/>
          </p:nvPr>
        </p:nvSpPr>
        <p:spPr/>
        <p:txBody>
          <a:bodyPr/>
          <a:lstStyle/>
          <a:p>
            <a:pPr marL="117475">
              <a:lnSpc>
                <a:spcPct val="100000"/>
              </a:lnSpc>
            </a:pPr>
            <a:r>
              <a:rPr lang="en-US" sz="800" b="1"/>
              <a:t>Outputs</a:t>
            </a:r>
            <a:r>
              <a:rPr lang="en-US" sz="800"/>
              <a:t> are direct products of proposed activities or processes.</a:t>
            </a:r>
          </a:p>
          <a:p>
            <a:pPr marL="117475">
              <a:lnSpc>
                <a:spcPct val="100000"/>
              </a:lnSpc>
            </a:pPr>
            <a:r>
              <a:rPr lang="en-US" sz="800" spc="-5">
                <a:latin typeface="Rockwell" panose="02060603020205020403" pitchFamily="18" charset="0"/>
                <a:cs typeface="Calibri"/>
              </a:rPr>
              <a:t>They are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usually described in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terms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of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size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and/or scope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of the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services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and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products</a:t>
            </a:r>
            <a:r>
              <a:rPr lang="en-US" sz="800" spc="-3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delivered</a:t>
            </a:r>
            <a:r>
              <a:rPr lang="en-US" sz="800" spc="-4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or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produced</a:t>
            </a:r>
            <a:r>
              <a:rPr lang="en-US" sz="800" spc="-3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by </a:t>
            </a:r>
            <a:r>
              <a:rPr lang="en-US" sz="800" spc="-26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project.</a:t>
            </a:r>
            <a:r>
              <a:rPr lang="en-US" sz="800"/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While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outputs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provide information derived from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completion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of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project activities,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they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cannot </a:t>
            </a:r>
            <a:r>
              <a:rPr lang="en-US" sz="800" spc="-26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indicate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whether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change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has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occurred. For example,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an output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can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tell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you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how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many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people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attended</a:t>
            </a:r>
            <a:r>
              <a:rPr lang="en-US" sz="800" spc="-5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training </a:t>
            </a:r>
            <a:r>
              <a:rPr lang="en-US" sz="800" spc="-254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but not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whether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training increased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their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knowledge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of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 training</a:t>
            </a:r>
            <a:r>
              <a:rPr lang="en-US" sz="800" spc="-3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topic.</a:t>
            </a:r>
          </a:p>
          <a:p>
            <a:pPr marL="114300" indent="0" algn="l">
              <a:lnSpc>
                <a:spcPct val="100000"/>
              </a:lnSpc>
              <a:spcBef>
                <a:spcPts val="5"/>
              </a:spcBef>
            </a:pPr>
            <a:r>
              <a:rPr lang="en-US" sz="800" b="1" spc="-5">
                <a:latin typeface="Rockwell" panose="02060603020205020403" pitchFamily="18" charset="0"/>
                <a:cs typeface="Calibri"/>
              </a:rPr>
              <a:t>For example: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50 teachers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trained,</a:t>
            </a:r>
            <a:r>
              <a:rPr lang="en-US" sz="800" spc="-4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1000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trees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planted, 20 </a:t>
            </a:r>
            <a:r>
              <a:rPr lang="en-US" sz="800" spc="-254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hours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of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training delivered per workshop, 100 clients served, 50% of graduates obtain certification</a:t>
            </a:r>
            <a:endParaRPr lang="en-US" sz="800">
              <a:latin typeface="Rockwell" panose="02060603020205020403" pitchFamily="18" charset="0"/>
              <a:cs typeface="Calibri"/>
            </a:endParaRPr>
          </a:p>
          <a:p>
            <a:pPr>
              <a:lnSpc>
                <a:spcPct val="100000"/>
              </a:lnSpc>
            </a:pPr>
            <a:endParaRPr lang="en-US" sz="80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BB2A63-C03E-E18E-2ADF-751C987F235C}"/>
              </a:ext>
            </a:extLst>
          </p:cNvPr>
          <p:cNvSpPr>
            <a:spLocks noGrp="1"/>
          </p:cNvSpPr>
          <p:nvPr>
            <p:ph type="body" sz="half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705D09D-9F92-316C-7CEF-723DE6323736}"/>
              </a:ext>
            </a:extLst>
          </p:cNvPr>
          <p:cNvSpPr>
            <a:spLocks noGrp="1"/>
          </p:cNvSpPr>
          <p:nvPr>
            <p:ph type="body" sz="half" idx="37"/>
          </p:nvPr>
        </p:nvSpPr>
        <p:spPr/>
        <p:txBody>
          <a:bodyPr/>
          <a:lstStyle/>
          <a:p>
            <a:pPr marL="114300">
              <a:lnSpc>
                <a:spcPct val="100000"/>
              </a:lnSpc>
              <a:spcBef>
                <a:spcPts val="825"/>
              </a:spcBef>
            </a:pPr>
            <a:r>
              <a:rPr lang="en-US" sz="800" b="1" spc="-5">
                <a:latin typeface="Rockwell" panose="02060603020205020403" pitchFamily="18" charset="0"/>
                <a:cs typeface="Calibri"/>
              </a:rPr>
              <a:t>Outcomes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 are</a:t>
            </a:r>
            <a:r>
              <a:rPr lang="en-US" sz="800" spc="-3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the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expected </a:t>
            </a:r>
            <a:r>
              <a:rPr lang="en-US" sz="800" i="1" u="sng" spc="-5">
                <a:latin typeface="Rockwell" panose="02060603020205020403" pitchFamily="18" charset="0"/>
                <a:cs typeface="Calibri"/>
              </a:rPr>
              <a:t>changes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in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attitudes, behaviors, knowledge, skills,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or </a:t>
            </a:r>
            <a:r>
              <a:rPr lang="en-US" sz="800" spc="-26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status expected to result from project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activities.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Outcomes are required to demonstrate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a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project's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success</a:t>
            </a:r>
            <a:r>
              <a:rPr lang="en-US" sz="800" spc="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and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can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be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short-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term,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intermediate,</a:t>
            </a:r>
            <a:r>
              <a:rPr lang="en-US" sz="800" spc="-4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or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long-term.</a:t>
            </a:r>
            <a:r>
              <a:rPr lang="en-US" sz="800" spc="-4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Which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outcomes are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included in a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logic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model depends on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your </a:t>
            </a:r>
            <a:r>
              <a:rPr lang="en-US" sz="800" spc="1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project's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goals.</a:t>
            </a:r>
            <a:endParaRPr lang="en-US" sz="800" spc="-40">
              <a:latin typeface="Rockwell" panose="02060603020205020403" pitchFamily="18" charset="0"/>
              <a:cs typeface="Calibri"/>
            </a:endParaRPr>
          </a:p>
          <a:p>
            <a:pPr marL="114300">
              <a:lnSpc>
                <a:spcPct val="100000"/>
              </a:lnSpc>
              <a:spcBef>
                <a:spcPts val="825"/>
              </a:spcBef>
            </a:pPr>
            <a:r>
              <a:rPr lang="en-US" sz="800" u="sng">
                <a:latin typeface="Rockwell" panose="02060603020205020403" pitchFamily="18" charset="0"/>
                <a:cs typeface="Calibri"/>
              </a:rPr>
              <a:t>Short-</a:t>
            </a:r>
            <a:r>
              <a:rPr lang="en-US" sz="800" u="sng" spc="-254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u="sng" spc="-5">
                <a:latin typeface="Rockwell" panose="02060603020205020403" pitchFamily="18" charset="0"/>
                <a:cs typeface="Calibri"/>
              </a:rPr>
              <a:t>term</a:t>
            </a:r>
            <a:r>
              <a:rPr lang="en-US" sz="800" u="sng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u="sng" spc="-5">
                <a:latin typeface="Rockwell" panose="02060603020205020403" pitchFamily="18" charset="0"/>
                <a:cs typeface="Calibri"/>
              </a:rPr>
              <a:t>outcomes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are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effects</a:t>
            </a:r>
            <a:r>
              <a:rPr lang="en-US" sz="800" spc="-3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that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can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be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measured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immediately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from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outputs. </a:t>
            </a:r>
            <a:r>
              <a:rPr lang="en-US" sz="800" u="sng" spc="-10">
                <a:latin typeface="Rockwell" panose="02060603020205020403" pitchFamily="18" charset="0"/>
                <a:cs typeface="Calibri"/>
              </a:rPr>
              <a:t>Inte</a:t>
            </a:r>
            <a:r>
              <a:rPr lang="en-US" sz="800" u="sng" spc="-5">
                <a:latin typeface="Rockwell" panose="02060603020205020403" pitchFamily="18" charset="0"/>
                <a:cs typeface="Calibri"/>
              </a:rPr>
              <a:t>rmediate</a:t>
            </a:r>
            <a:r>
              <a:rPr lang="en-US" sz="800" u="sng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u="sng" spc="-5">
                <a:latin typeface="Rockwell" panose="02060603020205020403" pitchFamily="18" charset="0"/>
                <a:cs typeface="Calibri"/>
              </a:rPr>
              <a:t>outcomes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 necessitate aggregation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&amp; </a:t>
            </a:r>
            <a:r>
              <a:rPr lang="en-US" sz="800" spc="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analysis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of multiple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short-term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effects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and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can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take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months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or</a:t>
            </a:r>
            <a:r>
              <a:rPr lang="en-US" sz="800" spc="-2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10">
                <a:latin typeface="Rockwell" panose="02060603020205020403" pitchFamily="18" charset="0"/>
                <a:cs typeface="Calibri"/>
              </a:rPr>
              <a:t>years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to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emerge.</a:t>
            </a:r>
            <a:r>
              <a:rPr lang="en-US" sz="80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Intermediate outcomes typically </a:t>
            </a:r>
            <a:r>
              <a:rPr lang="en-US" sz="800">
                <a:latin typeface="Rockwell" panose="02060603020205020403" pitchFamily="18" charset="0"/>
                <a:cs typeface="Calibri"/>
              </a:rPr>
              <a:t>build 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toward </a:t>
            </a:r>
            <a:r>
              <a:rPr lang="en-US" sz="800" spc="-26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u="sng" spc="-5">
                <a:latin typeface="Rockwell" panose="02060603020205020403" pitchFamily="18" charset="0"/>
                <a:cs typeface="Calibri"/>
              </a:rPr>
              <a:t>long-term outcomes. </a:t>
            </a:r>
          </a:p>
          <a:p>
            <a:pPr marL="114300">
              <a:lnSpc>
                <a:spcPct val="100000"/>
              </a:lnSpc>
              <a:spcBef>
                <a:spcPts val="825"/>
              </a:spcBef>
            </a:pPr>
            <a:r>
              <a:rPr lang="en-US" sz="800" b="1" spc="-5">
                <a:latin typeface="Rockwell" panose="02060603020205020403" pitchFamily="18" charset="0"/>
                <a:cs typeface="Calibri"/>
              </a:rPr>
              <a:t>For example: </a:t>
            </a:r>
            <a:r>
              <a:rPr lang="en-US" sz="800" spc="-15">
                <a:latin typeface="Rockwell" panose="02060603020205020403" pitchFamily="18" charset="0"/>
                <a:cs typeface="Calibri"/>
              </a:rPr>
              <a:t>Improved behavior,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increased knowledge, improved </a:t>
            </a:r>
            <a:r>
              <a:rPr lang="en-US" sz="800" spc="-260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status,</a:t>
            </a:r>
            <a:r>
              <a:rPr lang="en-US" sz="800" spc="-25">
                <a:latin typeface="Rockwell" panose="02060603020205020403" pitchFamily="18" charset="0"/>
                <a:cs typeface="Calibri"/>
              </a:rPr>
              <a:t> </a:t>
            </a:r>
            <a:r>
              <a:rPr lang="en-US" sz="800" spc="-5">
                <a:latin typeface="Rockwell" panose="02060603020205020403" pitchFamily="18" charset="0"/>
                <a:cs typeface="Calibri"/>
              </a:rPr>
              <a:t>increased skills</a:t>
            </a:r>
            <a:endParaRPr lang="en-US" sz="800">
              <a:latin typeface="Rockwell" panose="02060603020205020403" pitchFamily="18" charset="0"/>
              <a:cs typeface="Calibri"/>
            </a:endParaRPr>
          </a:p>
          <a:p>
            <a:pPr marL="114300">
              <a:lnSpc>
                <a:spcPct val="100000"/>
              </a:lnSpc>
              <a:spcBef>
                <a:spcPts val="825"/>
              </a:spcBef>
            </a:pPr>
            <a:endParaRPr lang="en-US" sz="800">
              <a:latin typeface="Rockwell" panose="02060603020205020403" pitchFamily="18" charset="0"/>
              <a:cs typeface="Calibri"/>
            </a:endParaRPr>
          </a:p>
          <a:p>
            <a:endParaRPr lang="en-US" sz="80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A9B99D6-8CCF-8666-EB26-D0C6D0B2E166}"/>
              </a:ext>
            </a:extLst>
          </p:cNvPr>
          <p:cNvSpPr>
            <a:spLocks noGrp="1"/>
          </p:cNvSpPr>
          <p:nvPr>
            <p:ph type="body" sz="half" idx="39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1B8C0EF-9B3B-EEA2-8E25-72AFCFD82429}"/>
              </a:ext>
            </a:extLst>
          </p:cNvPr>
          <p:cNvCxnSpPr>
            <a:cxnSpLocks/>
          </p:cNvCxnSpPr>
          <p:nvPr/>
        </p:nvCxnSpPr>
        <p:spPr>
          <a:xfrm flipH="1">
            <a:off x="4421648" y="1063756"/>
            <a:ext cx="300704" cy="0"/>
          </a:xfrm>
          <a:prstGeom prst="line">
            <a:avLst/>
          </a:prstGeom>
          <a:noFill/>
          <a:ln w="12700" cap="flat">
            <a:solidFill>
              <a:srgbClr val="548C65"/>
            </a:solidFill>
            <a:prstDash val="solid"/>
            <a:miter lim="400000"/>
            <a:headEnd type="arrow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55652AF-1E27-A8A1-E610-4C7E0405C295}"/>
              </a:ext>
            </a:extLst>
          </p:cNvPr>
          <p:cNvCxnSpPr>
            <a:cxnSpLocks/>
          </p:cNvCxnSpPr>
          <p:nvPr/>
        </p:nvCxnSpPr>
        <p:spPr>
          <a:xfrm flipH="1">
            <a:off x="2353318" y="1057843"/>
            <a:ext cx="300704" cy="0"/>
          </a:xfrm>
          <a:prstGeom prst="line">
            <a:avLst/>
          </a:prstGeom>
          <a:noFill/>
          <a:ln w="12700" cap="flat">
            <a:solidFill>
              <a:srgbClr val="548C65"/>
            </a:solidFill>
            <a:prstDash val="solid"/>
            <a:miter lim="400000"/>
            <a:headEnd type="arrow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AC16524-CDF6-0B24-D868-7C6C887CB5A0}"/>
              </a:ext>
            </a:extLst>
          </p:cNvPr>
          <p:cNvCxnSpPr>
            <a:cxnSpLocks/>
          </p:cNvCxnSpPr>
          <p:nvPr/>
        </p:nvCxnSpPr>
        <p:spPr>
          <a:xfrm flipH="1">
            <a:off x="6514382" y="1057843"/>
            <a:ext cx="300704" cy="0"/>
          </a:xfrm>
          <a:prstGeom prst="line">
            <a:avLst/>
          </a:prstGeom>
          <a:noFill/>
          <a:ln w="12700" cap="flat">
            <a:solidFill>
              <a:srgbClr val="548C65"/>
            </a:solidFill>
            <a:prstDash val="solid"/>
            <a:miter lim="400000"/>
            <a:headEnd type="arrow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01067991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25">
            <a:extLst>
              <a:ext uri="{FF2B5EF4-FFF2-40B4-BE49-F238E27FC236}">
                <a16:creationId xmlns:a16="http://schemas.microsoft.com/office/drawing/2014/main" id="{061889F2-4F7E-DE7D-0B05-868E39C1B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53324"/>
              </p:ext>
            </p:extLst>
          </p:nvPr>
        </p:nvGraphicFramePr>
        <p:xfrm>
          <a:off x="1379462" y="1841896"/>
          <a:ext cx="7629852" cy="2668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586">
                  <a:extLst>
                    <a:ext uri="{9D8B030D-6E8A-4147-A177-3AD203B41FA5}">
                      <a16:colId xmlns:a16="http://schemas.microsoft.com/office/drawing/2014/main" val="323818425"/>
                    </a:ext>
                  </a:extLst>
                </a:gridCol>
                <a:gridCol w="1288698">
                  <a:extLst>
                    <a:ext uri="{9D8B030D-6E8A-4147-A177-3AD203B41FA5}">
                      <a16:colId xmlns:a16="http://schemas.microsoft.com/office/drawing/2014/main" val="3421240967"/>
                    </a:ext>
                  </a:extLst>
                </a:gridCol>
                <a:gridCol w="1271642">
                  <a:extLst>
                    <a:ext uri="{9D8B030D-6E8A-4147-A177-3AD203B41FA5}">
                      <a16:colId xmlns:a16="http://schemas.microsoft.com/office/drawing/2014/main" val="3949488493"/>
                    </a:ext>
                  </a:extLst>
                </a:gridCol>
                <a:gridCol w="1271642">
                  <a:extLst>
                    <a:ext uri="{9D8B030D-6E8A-4147-A177-3AD203B41FA5}">
                      <a16:colId xmlns:a16="http://schemas.microsoft.com/office/drawing/2014/main" val="3133740826"/>
                    </a:ext>
                  </a:extLst>
                </a:gridCol>
                <a:gridCol w="1330351">
                  <a:extLst>
                    <a:ext uri="{9D8B030D-6E8A-4147-A177-3AD203B41FA5}">
                      <a16:colId xmlns:a16="http://schemas.microsoft.com/office/drawing/2014/main" val="2820712024"/>
                    </a:ext>
                  </a:extLst>
                </a:gridCol>
                <a:gridCol w="1212933">
                  <a:extLst>
                    <a:ext uri="{9D8B030D-6E8A-4147-A177-3AD203B41FA5}">
                      <a16:colId xmlns:a16="http://schemas.microsoft.com/office/drawing/2014/main" val="1260779930"/>
                    </a:ext>
                  </a:extLst>
                </a:gridCol>
              </a:tblGrid>
              <a:tr h="496944">
                <a:tc>
                  <a:txBody>
                    <a:bodyPr/>
                    <a:lstStyle/>
                    <a:p>
                      <a:pPr marL="231775" lvl="1" indent="0" algn="l"/>
                      <a:r>
                        <a:rPr lang="en-US" sz="1000" dirty="0">
                          <a:latin typeface="Rockwell" panose="02060603020205020403" pitchFamily="18" charset="0"/>
                        </a:rPr>
                        <a:t>Conservation</a:t>
                      </a:r>
                    </a:p>
                  </a:txBody>
                  <a:tcPr marL="60512" marR="60512" marT="30256" marB="302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1" indent="0" algn="l"/>
                      <a:r>
                        <a:rPr lang="en-US" sz="1000" dirty="0">
                          <a:latin typeface="Rockwell" panose="02060603020205020403" pitchFamily="18" charset="0"/>
                        </a:rPr>
                        <a:t>Economic Development</a:t>
                      </a:r>
                    </a:p>
                  </a:txBody>
                  <a:tcPr marL="60512" marR="60512" marT="30256" marB="302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6075" lvl="1" indent="0" algn="l"/>
                      <a:r>
                        <a:rPr lang="en-US" sz="1000" dirty="0">
                          <a:latin typeface="Rockwell" panose="02060603020205020403" pitchFamily="18" charset="0"/>
                        </a:rPr>
                        <a:t>Economic Mobility</a:t>
                      </a:r>
                    </a:p>
                  </a:txBody>
                  <a:tcPr marL="60512" marR="60512" marT="30256" marB="302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1" indent="0" algn="l"/>
                      <a:r>
                        <a:rPr lang="en-US" sz="1000" dirty="0">
                          <a:latin typeface="Rockwell" panose="02060603020205020403" pitchFamily="18" charset="0"/>
                        </a:rPr>
                        <a:t>Health and </a:t>
                      </a:r>
                    </a:p>
                    <a:p>
                      <a:pPr marL="231775" lvl="1" indent="0" algn="l"/>
                      <a:r>
                        <a:rPr lang="en-US" sz="1000" dirty="0">
                          <a:latin typeface="Rockwell" panose="02060603020205020403" pitchFamily="18" charset="0"/>
                        </a:rPr>
                        <a:t>Well-Being</a:t>
                      </a:r>
                    </a:p>
                  </a:txBody>
                  <a:tcPr marL="60512" marR="60512" marT="30256" marB="302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1" indent="0" algn="l"/>
                      <a:r>
                        <a:rPr lang="en-US" sz="1000" dirty="0">
                          <a:latin typeface="Rockwell" panose="02060603020205020403" pitchFamily="18" charset="0"/>
                        </a:rPr>
                        <a:t>Organizational Effectiveness</a:t>
                      </a:r>
                    </a:p>
                  </a:txBody>
                  <a:tcPr marL="60512" marR="60512" marT="30256" marB="302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1" indent="0" algn="l"/>
                      <a:r>
                        <a:rPr lang="en-US" sz="1000" dirty="0">
                          <a:latin typeface="Rockwell" panose="02060603020205020403" pitchFamily="18" charset="0"/>
                        </a:rPr>
                        <a:t>Social-Impact Investments</a:t>
                      </a:r>
                    </a:p>
                  </a:txBody>
                  <a:tcPr marL="60512" marR="60512" marT="30256" marB="30256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931952"/>
                  </a:ext>
                </a:extLst>
              </a:tr>
              <a:tr h="355657">
                <a:tc>
                  <a:txBody>
                    <a:bodyPr/>
                    <a:lstStyle/>
                    <a:p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682294"/>
                  </a:ext>
                </a:extLst>
              </a:tr>
              <a:tr h="441078"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Activation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Community Building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Educational Attainment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Advancing Science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Communications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Conservation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237163"/>
                  </a:ext>
                </a:extLst>
              </a:tr>
              <a:tr h="441078"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Habitat Conservation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Employment Opportunities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Future of Work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Healthy Communities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Human Capital Management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Economic Development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083643"/>
                  </a:ext>
                </a:extLst>
              </a:tr>
              <a:tr h="441078"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Stewardship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Talent Development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Places of Opportunity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Healthy People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Leadership and Governance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Economic Mobility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134745"/>
                  </a:ext>
                </a:extLst>
              </a:tr>
              <a:tr h="441078"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Sustainable Communities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Supportive Living Environments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/>
                      <a:endParaRPr lang="en-US" sz="900">
                        <a:latin typeface="Rockwell" panose="02060603020205020403" pitchFamily="18" charset="0"/>
                      </a:endParaRPr>
                    </a:p>
                  </a:txBody>
                  <a:tcPr marL="60512" marR="60512" marT="30256" marB="3025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>
                          <a:latin typeface="Rockwell" panose="02060603020205020403" pitchFamily="18" charset="0"/>
                        </a:rPr>
                        <a:t>Strategy and Learning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30188" lvl="1" indent="0" algn="l"/>
                      <a:r>
                        <a:rPr lang="en-US" sz="900" dirty="0">
                          <a:latin typeface="Rockwell" panose="02060603020205020403" pitchFamily="18" charset="0"/>
                        </a:rPr>
                        <a:t>Health and Well-Being</a:t>
                      </a:r>
                    </a:p>
                  </a:txBody>
                  <a:tcPr marL="60512" marR="60512" marT="30256" marB="30256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492190"/>
                  </a:ext>
                </a:extLst>
              </a:tr>
            </a:tbl>
          </a:graphicData>
        </a:graphic>
      </p:graphicFrame>
      <p:grpSp>
        <p:nvGrpSpPr>
          <p:cNvPr id="2" name="object 2"/>
          <p:cNvGrpSpPr/>
          <p:nvPr/>
        </p:nvGrpSpPr>
        <p:grpSpPr>
          <a:xfrm>
            <a:off x="497747" y="161460"/>
            <a:ext cx="8143035" cy="1216959"/>
            <a:chOff x="244152" y="243984"/>
            <a:chExt cx="12305030" cy="1838960"/>
          </a:xfrm>
        </p:grpSpPr>
        <p:sp>
          <p:nvSpPr>
            <p:cNvPr id="3" name="object 3"/>
            <p:cNvSpPr/>
            <p:nvPr/>
          </p:nvSpPr>
          <p:spPr>
            <a:xfrm>
              <a:off x="2146046" y="1094193"/>
              <a:ext cx="10390505" cy="975994"/>
            </a:xfrm>
            <a:custGeom>
              <a:avLst/>
              <a:gdLst/>
              <a:ahLst/>
              <a:cxnLst/>
              <a:rect l="l" t="t" r="r" b="b"/>
              <a:pathLst>
                <a:path w="10390505" h="975994">
                  <a:moveTo>
                    <a:pt x="10390022" y="0"/>
                  </a:moveTo>
                  <a:lnTo>
                    <a:pt x="0" y="0"/>
                  </a:lnTo>
                  <a:lnTo>
                    <a:pt x="0" y="533895"/>
                  </a:lnTo>
                  <a:lnTo>
                    <a:pt x="0" y="975969"/>
                  </a:lnTo>
                  <a:lnTo>
                    <a:pt x="10390022" y="975969"/>
                  </a:lnTo>
                  <a:lnTo>
                    <a:pt x="10390022" y="533920"/>
                  </a:lnTo>
                  <a:lnTo>
                    <a:pt x="10390022" y="0"/>
                  </a:lnTo>
                  <a:close/>
                </a:path>
              </a:pathLst>
            </a:custGeom>
            <a:solidFill>
              <a:srgbClr val="D0CECE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4" name="object 4"/>
            <p:cNvSpPr/>
            <p:nvPr/>
          </p:nvSpPr>
          <p:spPr>
            <a:xfrm>
              <a:off x="2146047" y="1087838"/>
              <a:ext cx="0" cy="988694"/>
            </a:xfrm>
            <a:custGeom>
              <a:avLst/>
              <a:gdLst/>
              <a:ahLst/>
              <a:cxnLst/>
              <a:rect l="l" t="t" r="r" b="b"/>
              <a:pathLst>
                <a:path h="988694">
                  <a:moveTo>
                    <a:pt x="0" y="0"/>
                  </a:moveTo>
                  <a:lnTo>
                    <a:pt x="0" y="98866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5" name="object 5"/>
            <p:cNvSpPr/>
            <p:nvPr/>
          </p:nvSpPr>
          <p:spPr>
            <a:xfrm>
              <a:off x="250502" y="1628090"/>
              <a:ext cx="12292330" cy="0"/>
            </a:xfrm>
            <a:custGeom>
              <a:avLst/>
              <a:gdLst/>
              <a:ahLst/>
              <a:cxnLst/>
              <a:rect l="l" t="t" r="r" b="b"/>
              <a:pathLst>
                <a:path w="12292330">
                  <a:moveTo>
                    <a:pt x="0" y="0"/>
                  </a:moveTo>
                  <a:lnTo>
                    <a:pt x="1229191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6" name="object 6"/>
            <p:cNvSpPr/>
            <p:nvPr/>
          </p:nvSpPr>
          <p:spPr>
            <a:xfrm>
              <a:off x="256852" y="250334"/>
              <a:ext cx="0" cy="1826260"/>
            </a:xfrm>
            <a:custGeom>
              <a:avLst/>
              <a:gdLst/>
              <a:ahLst/>
              <a:cxnLst/>
              <a:rect l="l" t="t" r="r" b="b"/>
              <a:pathLst>
                <a:path h="1826260">
                  <a:moveTo>
                    <a:pt x="0" y="0"/>
                  </a:moveTo>
                  <a:lnTo>
                    <a:pt x="0" y="182617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7" name="object 7"/>
            <p:cNvSpPr/>
            <p:nvPr/>
          </p:nvSpPr>
          <p:spPr>
            <a:xfrm>
              <a:off x="12536067" y="250334"/>
              <a:ext cx="0" cy="1826260"/>
            </a:xfrm>
            <a:custGeom>
              <a:avLst/>
              <a:gdLst/>
              <a:ahLst/>
              <a:cxnLst/>
              <a:rect l="l" t="t" r="r" b="b"/>
              <a:pathLst>
                <a:path h="1826260">
                  <a:moveTo>
                    <a:pt x="0" y="0"/>
                  </a:moveTo>
                  <a:lnTo>
                    <a:pt x="0" y="182617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8" name="object 8"/>
            <p:cNvSpPr/>
            <p:nvPr/>
          </p:nvSpPr>
          <p:spPr>
            <a:xfrm>
              <a:off x="250502" y="2070160"/>
              <a:ext cx="12292330" cy="0"/>
            </a:xfrm>
            <a:custGeom>
              <a:avLst/>
              <a:gdLst/>
              <a:ahLst/>
              <a:cxnLst/>
              <a:rect l="l" t="t" r="r" b="b"/>
              <a:pathLst>
                <a:path w="12292330">
                  <a:moveTo>
                    <a:pt x="0" y="0"/>
                  </a:moveTo>
                  <a:lnTo>
                    <a:pt x="1229191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06151" y="239707"/>
            <a:ext cx="8126226" cy="187637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</a:ln>
        </p:spPr>
        <p:txBody>
          <a:bodyPr vert="horz" wrap="square" lIns="0" tIns="2942" rIns="0" bIns="0" rtlCol="0" anchor="ctr">
            <a:spAutoFit/>
          </a:bodyPr>
          <a:lstStyle/>
          <a:p>
            <a:pPr marL="60935"/>
            <a:r>
              <a:rPr sz="1200" spc="73" dirty="0">
                <a:latin typeface="Rockwell" panose="02060603020205020403" pitchFamily="18" charset="0"/>
              </a:rPr>
              <a:t>COVER</a:t>
            </a:r>
            <a:r>
              <a:rPr sz="1200" spc="175" dirty="0">
                <a:latin typeface="Rockwell" panose="02060603020205020403" pitchFamily="18" charset="0"/>
              </a:rPr>
              <a:t> </a:t>
            </a:r>
            <a:r>
              <a:rPr sz="1200" spc="99" dirty="0">
                <a:latin typeface="Rockwell" panose="02060603020205020403" pitchFamily="18" charset="0"/>
              </a:rPr>
              <a:t>SHEET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06152" y="1573026"/>
            <a:ext cx="8255140" cy="151579"/>
          </a:xfrm>
          <a:prstGeom prst="rect">
            <a:avLst/>
          </a:prstGeom>
        </p:spPr>
        <p:txBody>
          <a:bodyPr vert="horz" wrap="square" lIns="0" tIns="8825" rIns="0" bIns="0" rtlCol="0">
            <a:spAutoFit/>
          </a:bodyPr>
          <a:lstStyle/>
          <a:p>
            <a:pPr marL="8405">
              <a:spcBef>
                <a:spcPts val="69"/>
              </a:spcBef>
            </a:pPr>
            <a:r>
              <a:rPr sz="927" spc="-13" dirty="0">
                <a:latin typeface="Rockwell" panose="02060603020205020403" pitchFamily="18" charset="0"/>
                <a:cs typeface="Calibri"/>
              </a:rPr>
              <a:t>Below,</a:t>
            </a:r>
            <a:r>
              <a:rPr sz="927" spc="-20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mark the</a:t>
            </a:r>
            <a:r>
              <a:rPr sz="927" spc="17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927" dirty="0">
                <a:latin typeface="Rockwell" panose="02060603020205020403" pitchFamily="18" charset="0"/>
                <a:cs typeface="Calibri"/>
              </a:rPr>
              <a:t>Foundation</a:t>
            </a:r>
            <a:r>
              <a:rPr sz="927" spc="-17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7" dirty="0">
                <a:latin typeface="Rockwell" panose="02060603020205020403" pitchFamily="18" charset="0"/>
                <a:cs typeface="Calibri"/>
              </a:rPr>
              <a:t>program</a:t>
            </a:r>
            <a:r>
              <a:rPr sz="927" spc="-13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7" dirty="0">
                <a:latin typeface="Rockwell" panose="02060603020205020403" pitchFamily="18" charset="0"/>
                <a:cs typeface="Calibri"/>
              </a:rPr>
              <a:t>to</a:t>
            </a:r>
            <a:r>
              <a:rPr sz="927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which</a:t>
            </a:r>
            <a:r>
              <a:rPr sz="927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you</a:t>
            </a:r>
            <a:r>
              <a:rPr sz="927" spc="-7" dirty="0">
                <a:latin typeface="Rockwell" panose="02060603020205020403" pitchFamily="18" charset="0"/>
                <a:cs typeface="Calibri"/>
              </a:rPr>
              <a:t> are</a:t>
            </a:r>
            <a:r>
              <a:rPr sz="927" spc="7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applying</a:t>
            </a:r>
            <a:r>
              <a:rPr sz="927" spc="17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and</a:t>
            </a:r>
            <a:r>
              <a:rPr sz="927" spc="3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the</a:t>
            </a:r>
            <a:r>
              <a:rPr sz="927" spc="7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7" dirty="0">
                <a:latin typeface="Rockwell" panose="02060603020205020403" pitchFamily="18" charset="0"/>
                <a:cs typeface="Calibri"/>
              </a:rPr>
              <a:t>investment</a:t>
            </a:r>
            <a:r>
              <a:rPr sz="927" spc="20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7" dirty="0">
                <a:latin typeface="Rockwell" panose="02060603020205020403" pitchFamily="18" charset="0"/>
                <a:cs typeface="Calibri"/>
              </a:rPr>
              <a:t>area(s)</a:t>
            </a:r>
            <a:r>
              <a:rPr sz="927" spc="7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927" spc="7" dirty="0">
                <a:latin typeface="Rockwell" panose="02060603020205020403" pitchFamily="18" charset="0"/>
                <a:cs typeface="Calibri"/>
              </a:rPr>
              <a:t>with which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your</a:t>
            </a:r>
            <a:r>
              <a:rPr sz="927" spc="-10" dirty="0">
                <a:latin typeface="Rockwell" panose="02060603020205020403" pitchFamily="18" charset="0"/>
                <a:cs typeface="Calibri"/>
              </a:rPr>
              <a:t> </a:t>
            </a:r>
            <a:r>
              <a:rPr lang="en-US" sz="927" spc="-7" dirty="0">
                <a:latin typeface="Rockwell" panose="02060603020205020403" pitchFamily="18" charset="0"/>
                <a:cs typeface="Calibri"/>
              </a:rPr>
              <a:t>proposal</a:t>
            </a:r>
            <a:r>
              <a:rPr sz="927" spc="7" dirty="0">
                <a:latin typeface="Rockwell" panose="02060603020205020403" pitchFamily="18" charset="0"/>
                <a:cs typeface="Calibri"/>
              </a:rPr>
              <a:t> 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aligns.</a:t>
            </a:r>
            <a:endParaRPr sz="927" dirty="0">
              <a:latin typeface="Rockwell" panose="02060603020205020403" pitchFamily="18" charset="0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4602" y="3271859"/>
            <a:ext cx="870991" cy="599907"/>
          </a:xfrm>
          <a:prstGeom prst="rect">
            <a:avLst/>
          </a:prstGeom>
        </p:spPr>
        <p:txBody>
          <a:bodyPr vert="horz" wrap="square" lIns="0" tIns="8825" rIns="0" bIns="0" rtlCol="0">
            <a:spAutoFit/>
          </a:bodyPr>
          <a:lstStyle/>
          <a:p>
            <a:pPr marL="8405" marR="15129">
              <a:spcBef>
                <a:spcPts val="69"/>
              </a:spcBef>
            </a:pPr>
            <a:r>
              <a:rPr sz="927" spc="-7">
                <a:latin typeface="Rockwell" panose="02060603020205020403" pitchFamily="18" charset="0"/>
                <a:cs typeface="Calibri"/>
              </a:rPr>
              <a:t>I</a:t>
            </a:r>
            <a:r>
              <a:rPr sz="927" spc="-20">
                <a:latin typeface="Rockwell" panose="02060603020205020403" pitchFamily="18" charset="0"/>
                <a:cs typeface="Calibri"/>
              </a:rPr>
              <a:t>n</a:t>
            </a:r>
            <a:r>
              <a:rPr sz="927" spc="-10">
                <a:latin typeface="Rockwell" panose="02060603020205020403" pitchFamily="18" charset="0"/>
                <a:cs typeface="Calibri"/>
              </a:rPr>
              <a:t>v</a:t>
            </a:r>
            <a:r>
              <a:rPr sz="927" spc="-3">
                <a:latin typeface="Rockwell" panose="02060603020205020403" pitchFamily="18" charset="0"/>
                <a:cs typeface="Calibri"/>
              </a:rPr>
              <a:t>e</a:t>
            </a:r>
            <a:r>
              <a:rPr sz="927" spc="-7">
                <a:latin typeface="Rockwell" panose="02060603020205020403" pitchFamily="18" charset="0"/>
                <a:cs typeface="Calibri"/>
              </a:rPr>
              <a:t>s</a:t>
            </a:r>
            <a:r>
              <a:rPr sz="927" spc="-3">
                <a:latin typeface="Rockwell" panose="02060603020205020403" pitchFamily="18" charset="0"/>
                <a:cs typeface="Calibri"/>
              </a:rPr>
              <a:t>t</a:t>
            </a:r>
            <a:r>
              <a:rPr sz="927" spc="-7">
                <a:latin typeface="Rockwell" panose="02060603020205020403" pitchFamily="18" charset="0"/>
                <a:cs typeface="Calibri"/>
              </a:rPr>
              <a:t>m</a:t>
            </a:r>
            <a:r>
              <a:rPr sz="927" spc="-3">
                <a:latin typeface="Rockwell" panose="02060603020205020403" pitchFamily="18" charset="0"/>
                <a:cs typeface="Calibri"/>
              </a:rPr>
              <a:t>e</a:t>
            </a:r>
            <a:r>
              <a:rPr sz="927" spc="-13">
                <a:latin typeface="Rockwell" panose="02060603020205020403" pitchFamily="18" charset="0"/>
                <a:cs typeface="Calibri"/>
              </a:rPr>
              <a:t>n</a:t>
            </a:r>
            <a:r>
              <a:rPr sz="927">
                <a:latin typeface="Rockwell" panose="02060603020205020403" pitchFamily="18" charset="0"/>
                <a:cs typeface="Calibri"/>
              </a:rPr>
              <a:t>t  </a:t>
            </a:r>
            <a:r>
              <a:rPr sz="927" spc="-7">
                <a:latin typeface="Rockwell" panose="02060603020205020403" pitchFamily="18" charset="0"/>
                <a:cs typeface="Calibri"/>
              </a:rPr>
              <a:t>Areas</a:t>
            </a:r>
            <a:endParaRPr sz="927">
              <a:latin typeface="Rockwell" panose="02060603020205020403" pitchFamily="18" charset="0"/>
              <a:cs typeface="Calibri"/>
            </a:endParaRPr>
          </a:p>
          <a:p>
            <a:pPr marL="8405" marR="3362">
              <a:spcBef>
                <a:spcPts val="17"/>
              </a:spcBef>
            </a:pPr>
            <a:r>
              <a:rPr sz="662" spc="-3">
                <a:latin typeface="Rockwell" panose="02060603020205020403" pitchFamily="18" charset="0"/>
                <a:cs typeface="Calibri"/>
              </a:rPr>
              <a:t>Select</a:t>
            </a:r>
            <a:r>
              <a:rPr sz="662" spc="7">
                <a:latin typeface="Rockwell" panose="02060603020205020403" pitchFamily="18" charset="0"/>
                <a:cs typeface="Calibri"/>
              </a:rPr>
              <a:t> </a:t>
            </a:r>
            <a:r>
              <a:rPr sz="662" spc="-3">
                <a:latin typeface="Rockwell" panose="02060603020205020403" pitchFamily="18" charset="0"/>
                <a:cs typeface="Calibri"/>
              </a:rPr>
              <a:t>one</a:t>
            </a:r>
            <a:r>
              <a:rPr sz="662" spc="-10">
                <a:latin typeface="Rockwell" panose="02060603020205020403" pitchFamily="18" charset="0"/>
                <a:cs typeface="Calibri"/>
              </a:rPr>
              <a:t> </a:t>
            </a:r>
            <a:r>
              <a:rPr sz="662" spc="-3">
                <a:latin typeface="Rockwell" panose="02060603020205020403" pitchFamily="18" charset="0"/>
                <a:cs typeface="Calibri"/>
              </a:rPr>
              <a:t>or </a:t>
            </a:r>
            <a:r>
              <a:rPr sz="662">
                <a:latin typeface="Rockwell" panose="02060603020205020403" pitchFamily="18" charset="0"/>
                <a:cs typeface="Calibri"/>
              </a:rPr>
              <a:t> </a:t>
            </a:r>
            <a:r>
              <a:rPr sz="662" spc="-3">
                <a:latin typeface="Rockwell" panose="02060603020205020403" pitchFamily="18" charset="0"/>
                <a:cs typeface="Calibri"/>
              </a:rPr>
              <a:t>more</a:t>
            </a:r>
            <a:r>
              <a:rPr sz="662" spc="-20">
                <a:latin typeface="Rockwell" panose="02060603020205020403" pitchFamily="18" charset="0"/>
                <a:cs typeface="Calibri"/>
              </a:rPr>
              <a:t> </a:t>
            </a:r>
            <a:r>
              <a:rPr sz="662" spc="-3">
                <a:latin typeface="Rockwell" panose="02060603020205020403" pitchFamily="18" charset="0"/>
                <a:cs typeface="Calibri"/>
              </a:rPr>
              <a:t>within</a:t>
            </a:r>
            <a:r>
              <a:rPr sz="662" spc="-26">
                <a:latin typeface="Rockwell" panose="02060603020205020403" pitchFamily="18" charset="0"/>
                <a:cs typeface="Calibri"/>
              </a:rPr>
              <a:t> </a:t>
            </a:r>
            <a:r>
              <a:rPr sz="662" spc="-3">
                <a:latin typeface="Rockwell" panose="02060603020205020403" pitchFamily="18" charset="0"/>
                <a:cs typeface="Calibri"/>
              </a:rPr>
              <a:t>the </a:t>
            </a:r>
            <a:r>
              <a:rPr sz="662" spc="-139">
                <a:latin typeface="Rockwell" panose="02060603020205020403" pitchFamily="18" charset="0"/>
                <a:cs typeface="Calibri"/>
              </a:rPr>
              <a:t> </a:t>
            </a:r>
            <a:r>
              <a:rPr sz="662" spc="-3">
                <a:latin typeface="Rockwell" panose="02060603020205020403" pitchFamily="18" charset="0"/>
                <a:cs typeface="Calibri"/>
              </a:rPr>
              <a:t>program you </a:t>
            </a:r>
            <a:r>
              <a:rPr sz="662">
                <a:latin typeface="Rockwell" panose="02060603020205020403" pitchFamily="18" charset="0"/>
                <a:cs typeface="Calibri"/>
              </a:rPr>
              <a:t> </a:t>
            </a:r>
            <a:r>
              <a:rPr sz="662" spc="-3">
                <a:latin typeface="Rockwell" panose="02060603020205020403" pitchFamily="18" charset="0"/>
                <a:cs typeface="Calibri"/>
              </a:rPr>
              <a:t>identified.</a:t>
            </a:r>
            <a:endParaRPr sz="662">
              <a:latin typeface="Rockwell" panose="02060603020205020403" pitchFamily="18" charset="0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4601" y="1940712"/>
            <a:ext cx="870991" cy="253465"/>
          </a:xfrm>
          <a:prstGeom prst="rect">
            <a:avLst/>
          </a:prstGeom>
        </p:spPr>
        <p:txBody>
          <a:bodyPr vert="horz" wrap="square" lIns="0" tIns="8825" rIns="0" bIns="0" rtlCol="0">
            <a:spAutoFit/>
          </a:bodyPr>
          <a:lstStyle/>
          <a:p>
            <a:pPr marL="8405">
              <a:spcBef>
                <a:spcPts val="69"/>
              </a:spcBef>
            </a:pPr>
            <a:r>
              <a:rPr sz="927" spc="-7" dirty="0">
                <a:latin typeface="Rockwell" panose="02060603020205020403" pitchFamily="18" charset="0"/>
                <a:cs typeface="Calibri"/>
              </a:rPr>
              <a:t>P</a:t>
            </a:r>
            <a:r>
              <a:rPr sz="927" spc="-17" dirty="0">
                <a:latin typeface="Rockwell" panose="02060603020205020403" pitchFamily="18" charset="0"/>
                <a:cs typeface="Calibri"/>
              </a:rPr>
              <a:t>r</a:t>
            </a:r>
            <a:r>
              <a:rPr sz="927" dirty="0">
                <a:latin typeface="Rockwell" panose="02060603020205020403" pitchFamily="18" charset="0"/>
                <a:cs typeface="Calibri"/>
              </a:rPr>
              <a:t>o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g</a:t>
            </a:r>
            <a:r>
              <a:rPr sz="927" spc="-17" dirty="0">
                <a:latin typeface="Rockwell" panose="02060603020205020403" pitchFamily="18" charset="0"/>
                <a:cs typeface="Calibri"/>
              </a:rPr>
              <a:t>r</a:t>
            </a:r>
            <a:r>
              <a:rPr sz="927" spc="-3" dirty="0">
                <a:latin typeface="Rockwell" panose="02060603020205020403" pitchFamily="18" charset="0"/>
                <a:cs typeface="Calibri"/>
              </a:rPr>
              <a:t>a</a:t>
            </a:r>
            <a:r>
              <a:rPr sz="927" dirty="0">
                <a:latin typeface="Rockwell" panose="02060603020205020403" pitchFamily="18" charset="0"/>
                <a:cs typeface="Calibri"/>
              </a:rPr>
              <a:t>m</a:t>
            </a:r>
          </a:p>
          <a:p>
            <a:pPr marL="8405">
              <a:spcBef>
                <a:spcPts val="17"/>
              </a:spcBef>
            </a:pPr>
            <a:r>
              <a:rPr sz="662" spc="-3" dirty="0">
                <a:latin typeface="Rockwell" panose="02060603020205020403" pitchFamily="18" charset="0"/>
                <a:cs typeface="Calibri"/>
              </a:rPr>
              <a:t>Select</a:t>
            </a:r>
            <a:r>
              <a:rPr sz="662" spc="-13" dirty="0">
                <a:latin typeface="Rockwell" panose="02060603020205020403" pitchFamily="18" charset="0"/>
                <a:cs typeface="Calibri"/>
              </a:rPr>
              <a:t> </a:t>
            </a:r>
            <a:r>
              <a:rPr sz="662" spc="-3" dirty="0">
                <a:latin typeface="Rockwell" panose="02060603020205020403" pitchFamily="18" charset="0"/>
                <a:cs typeface="Calibri"/>
              </a:rPr>
              <a:t>one.</a:t>
            </a:r>
            <a:endParaRPr sz="662" dirty="0">
              <a:latin typeface="Rockwell" panose="02060603020205020403" pitchFamily="18" charset="0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876091" y="757338"/>
            <a:ext cx="6562165" cy="589149"/>
          </a:xfrm>
          <a:custGeom>
            <a:avLst/>
            <a:gdLst/>
            <a:ahLst/>
            <a:cxnLst/>
            <a:rect l="l" t="t" r="r" b="b"/>
            <a:pathLst>
              <a:path w="9916160" h="890269">
                <a:moveTo>
                  <a:pt x="9880155" y="0"/>
                </a:moveTo>
                <a:lnTo>
                  <a:pt x="9537" y="0"/>
                </a:lnTo>
                <a:lnTo>
                  <a:pt x="9537" y="448221"/>
                </a:lnTo>
                <a:lnTo>
                  <a:pt x="9880155" y="448221"/>
                </a:lnTo>
                <a:lnTo>
                  <a:pt x="9880155" y="0"/>
                </a:lnTo>
                <a:close/>
              </a:path>
              <a:path w="9916160" h="890269">
                <a:moveTo>
                  <a:pt x="9915931" y="495960"/>
                </a:moveTo>
                <a:lnTo>
                  <a:pt x="0" y="495960"/>
                </a:lnTo>
                <a:lnTo>
                  <a:pt x="0" y="889812"/>
                </a:lnTo>
                <a:lnTo>
                  <a:pt x="9915931" y="889812"/>
                </a:lnTo>
                <a:lnTo>
                  <a:pt x="9915931" y="495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000"/>
          </a:p>
        </p:txBody>
      </p:sp>
      <p:grpSp>
        <p:nvGrpSpPr>
          <p:cNvPr id="54" name="object 54"/>
          <p:cNvGrpSpPr/>
          <p:nvPr/>
        </p:nvGrpSpPr>
        <p:grpSpPr>
          <a:xfrm>
            <a:off x="1470318" y="2003849"/>
            <a:ext cx="151279" cy="151279"/>
            <a:chOff x="1668945" y="3786123"/>
            <a:chExt cx="228600" cy="228600"/>
          </a:xfrm>
        </p:grpSpPr>
        <p:sp>
          <p:nvSpPr>
            <p:cNvPr id="55" name="object 55"/>
            <p:cNvSpPr/>
            <p:nvPr/>
          </p:nvSpPr>
          <p:spPr>
            <a:xfrm>
              <a:off x="1668945" y="3786123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56" name="object 56"/>
            <p:cNvSpPr/>
            <p:nvPr/>
          </p:nvSpPr>
          <p:spPr>
            <a:xfrm>
              <a:off x="1675295" y="3792473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57" name="object 57"/>
          <p:cNvGrpSpPr/>
          <p:nvPr/>
        </p:nvGrpSpPr>
        <p:grpSpPr>
          <a:xfrm>
            <a:off x="1470762" y="2868009"/>
            <a:ext cx="151279" cy="151279"/>
            <a:chOff x="1668945" y="4606290"/>
            <a:chExt cx="228600" cy="228600"/>
          </a:xfrm>
        </p:grpSpPr>
        <p:sp>
          <p:nvSpPr>
            <p:cNvPr id="58" name="object 58"/>
            <p:cNvSpPr/>
            <p:nvPr/>
          </p:nvSpPr>
          <p:spPr>
            <a:xfrm>
              <a:off x="1668945" y="460629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59" name="object 59"/>
            <p:cNvSpPr/>
            <p:nvPr/>
          </p:nvSpPr>
          <p:spPr>
            <a:xfrm>
              <a:off x="1675295" y="4612640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1464966" y="3267657"/>
            <a:ext cx="151279" cy="151279"/>
            <a:chOff x="1688020" y="5331078"/>
            <a:chExt cx="228600" cy="228600"/>
          </a:xfrm>
        </p:grpSpPr>
        <p:sp>
          <p:nvSpPr>
            <p:cNvPr id="61" name="object 61"/>
            <p:cNvSpPr/>
            <p:nvPr/>
          </p:nvSpPr>
          <p:spPr>
            <a:xfrm>
              <a:off x="1688020" y="5331078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62" name="object 62"/>
            <p:cNvSpPr/>
            <p:nvPr/>
          </p:nvSpPr>
          <p:spPr>
            <a:xfrm>
              <a:off x="1694370" y="5337428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63" name="object 63"/>
          <p:cNvGrpSpPr/>
          <p:nvPr/>
        </p:nvGrpSpPr>
        <p:grpSpPr>
          <a:xfrm>
            <a:off x="1474620" y="3692714"/>
            <a:ext cx="151279" cy="151279"/>
            <a:chOff x="1707095" y="5989129"/>
            <a:chExt cx="228600" cy="228600"/>
          </a:xfrm>
        </p:grpSpPr>
        <p:sp>
          <p:nvSpPr>
            <p:cNvPr id="64" name="object 64"/>
            <p:cNvSpPr/>
            <p:nvPr/>
          </p:nvSpPr>
          <p:spPr>
            <a:xfrm>
              <a:off x="1707095" y="5989129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65" name="object 65"/>
            <p:cNvSpPr/>
            <p:nvPr/>
          </p:nvSpPr>
          <p:spPr>
            <a:xfrm>
              <a:off x="1713445" y="5995479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66" name="object 66"/>
          <p:cNvGrpSpPr/>
          <p:nvPr/>
        </p:nvGrpSpPr>
        <p:grpSpPr>
          <a:xfrm>
            <a:off x="2670712" y="2004349"/>
            <a:ext cx="151279" cy="151279"/>
            <a:chOff x="4555528" y="3748023"/>
            <a:chExt cx="228600" cy="228600"/>
          </a:xfrm>
        </p:grpSpPr>
        <p:sp>
          <p:nvSpPr>
            <p:cNvPr id="67" name="object 67"/>
            <p:cNvSpPr/>
            <p:nvPr/>
          </p:nvSpPr>
          <p:spPr>
            <a:xfrm>
              <a:off x="4555528" y="3748023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68" name="object 68"/>
            <p:cNvSpPr/>
            <p:nvPr/>
          </p:nvSpPr>
          <p:spPr>
            <a:xfrm>
              <a:off x="4561878" y="3754373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2681041" y="2814214"/>
            <a:ext cx="151279" cy="151279"/>
            <a:chOff x="4565027" y="4549063"/>
            <a:chExt cx="228600" cy="228600"/>
          </a:xfrm>
        </p:grpSpPr>
        <p:sp>
          <p:nvSpPr>
            <p:cNvPr id="70" name="object 70"/>
            <p:cNvSpPr/>
            <p:nvPr/>
          </p:nvSpPr>
          <p:spPr>
            <a:xfrm>
              <a:off x="4565027" y="4549063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71" name="object 71"/>
            <p:cNvSpPr/>
            <p:nvPr/>
          </p:nvSpPr>
          <p:spPr>
            <a:xfrm>
              <a:off x="4571377" y="4555413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2674230" y="3274982"/>
            <a:ext cx="151279" cy="151279"/>
            <a:chOff x="4577765" y="5340616"/>
            <a:chExt cx="228600" cy="228600"/>
          </a:xfrm>
        </p:grpSpPr>
        <p:sp>
          <p:nvSpPr>
            <p:cNvPr id="73" name="object 73"/>
            <p:cNvSpPr/>
            <p:nvPr/>
          </p:nvSpPr>
          <p:spPr>
            <a:xfrm>
              <a:off x="4577765" y="5340616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74" name="object 74"/>
            <p:cNvSpPr/>
            <p:nvPr/>
          </p:nvSpPr>
          <p:spPr>
            <a:xfrm>
              <a:off x="4584115" y="5346966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75" name="object 75"/>
          <p:cNvGrpSpPr/>
          <p:nvPr/>
        </p:nvGrpSpPr>
        <p:grpSpPr>
          <a:xfrm>
            <a:off x="2687148" y="3691458"/>
            <a:ext cx="151279" cy="151279"/>
            <a:chOff x="4590465" y="6027267"/>
            <a:chExt cx="228600" cy="228600"/>
          </a:xfrm>
        </p:grpSpPr>
        <p:sp>
          <p:nvSpPr>
            <p:cNvPr id="76" name="object 76"/>
            <p:cNvSpPr/>
            <p:nvPr/>
          </p:nvSpPr>
          <p:spPr>
            <a:xfrm>
              <a:off x="4590465" y="6027267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77" name="object 77"/>
            <p:cNvSpPr/>
            <p:nvPr/>
          </p:nvSpPr>
          <p:spPr>
            <a:xfrm>
              <a:off x="4596815" y="6033617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78" name="object 78"/>
          <p:cNvGrpSpPr/>
          <p:nvPr/>
        </p:nvGrpSpPr>
        <p:grpSpPr>
          <a:xfrm>
            <a:off x="7872207" y="4145371"/>
            <a:ext cx="151279" cy="151279"/>
            <a:chOff x="4463237" y="6713923"/>
            <a:chExt cx="228600" cy="228600"/>
          </a:xfrm>
        </p:grpSpPr>
        <p:sp>
          <p:nvSpPr>
            <p:cNvPr id="79" name="object 79"/>
            <p:cNvSpPr/>
            <p:nvPr/>
          </p:nvSpPr>
          <p:spPr>
            <a:xfrm>
              <a:off x="4463237" y="6713923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80" name="object 80"/>
            <p:cNvSpPr/>
            <p:nvPr/>
          </p:nvSpPr>
          <p:spPr>
            <a:xfrm>
              <a:off x="4469587" y="6720273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81" name="object 81"/>
          <p:cNvGrpSpPr/>
          <p:nvPr/>
        </p:nvGrpSpPr>
        <p:grpSpPr>
          <a:xfrm>
            <a:off x="4017524" y="1989165"/>
            <a:ext cx="151279" cy="151279"/>
            <a:chOff x="7324280" y="3709822"/>
            <a:chExt cx="228600" cy="228600"/>
          </a:xfrm>
        </p:grpSpPr>
        <p:sp>
          <p:nvSpPr>
            <p:cNvPr id="82" name="object 82"/>
            <p:cNvSpPr/>
            <p:nvPr/>
          </p:nvSpPr>
          <p:spPr>
            <a:xfrm>
              <a:off x="7324280" y="3709822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83" name="object 83"/>
            <p:cNvSpPr/>
            <p:nvPr/>
          </p:nvSpPr>
          <p:spPr>
            <a:xfrm>
              <a:off x="7330630" y="3716172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84" name="object 84"/>
          <p:cNvGrpSpPr/>
          <p:nvPr/>
        </p:nvGrpSpPr>
        <p:grpSpPr>
          <a:xfrm>
            <a:off x="4028480" y="2818239"/>
            <a:ext cx="151279" cy="151279"/>
            <a:chOff x="7324280" y="4529988"/>
            <a:chExt cx="228600" cy="228600"/>
          </a:xfrm>
        </p:grpSpPr>
        <p:sp>
          <p:nvSpPr>
            <p:cNvPr id="85" name="object 85"/>
            <p:cNvSpPr/>
            <p:nvPr/>
          </p:nvSpPr>
          <p:spPr>
            <a:xfrm>
              <a:off x="7324280" y="4529988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86" name="object 86"/>
            <p:cNvSpPr/>
            <p:nvPr/>
          </p:nvSpPr>
          <p:spPr>
            <a:xfrm>
              <a:off x="7330630" y="4536338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87" name="object 87"/>
          <p:cNvGrpSpPr/>
          <p:nvPr/>
        </p:nvGrpSpPr>
        <p:grpSpPr>
          <a:xfrm>
            <a:off x="4027324" y="3279244"/>
            <a:ext cx="151279" cy="151279"/>
            <a:chOff x="7343355" y="5312016"/>
            <a:chExt cx="228600" cy="228600"/>
          </a:xfrm>
        </p:grpSpPr>
        <p:sp>
          <p:nvSpPr>
            <p:cNvPr id="88" name="object 88"/>
            <p:cNvSpPr/>
            <p:nvPr/>
          </p:nvSpPr>
          <p:spPr>
            <a:xfrm>
              <a:off x="7343355" y="5312016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89" name="object 89"/>
            <p:cNvSpPr/>
            <p:nvPr/>
          </p:nvSpPr>
          <p:spPr>
            <a:xfrm>
              <a:off x="7349705" y="5318366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90" name="object 90"/>
          <p:cNvGrpSpPr/>
          <p:nvPr/>
        </p:nvGrpSpPr>
        <p:grpSpPr>
          <a:xfrm>
            <a:off x="4030725" y="3695660"/>
            <a:ext cx="151279" cy="151279"/>
            <a:chOff x="7352893" y="6046342"/>
            <a:chExt cx="228600" cy="228600"/>
          </a:xfrm>
        </p:grpSpPr>
        <p:sp>
          <p:nvSpPr>
            <p:cNvPr id="91" name="object 91"/>
            <p:cNvSpPr/>
            <p:nvPr/>
          </p:nvSpPr>
          <p:spPr>
            <a:xfrm>
              <a:off x="7352893" y="6046342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599"/>
                  </a:lnTo>
                  <a:lnTo>
                    <a:pt x="228600" y="228599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92" name="object 92"/>
            <p:cNvSpPr/>
            <p:nvPr/>
          </p:nvSpPr>
          <p:spPr>
            <a:xfrm>
              <a:off x="7359243" y="6052692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899"/>
                  </a:moveTo>
                  <a:lnTo>
                    <a:pt x="215900" y="215899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8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93" name="object 93"/>
          <p:cNvGrpSpPr/>
          <p:nvPr/>
        </p:nvGrpSpPr>
        <p:grpSpPr>
          <a:xfrm>
            <a:off x="4034927" y="4118445"/>
            <a:ext cx="151279" cy="151279"/>
            <a:chOff x="7371968" y="6666238"/>
            <a:chExt cx="228600" cy="228600"/>
          </a:xfrm>
        </p:grpSpPr>
        <p:sp>
          <p:nvSpPr>
            <p:cNvPr id="94" name="object 94"/>
            <p:cNvSpPr/>
            <p:nvPr/>
          </p:nvSpPr>
          <p:spPr>
            <a:xfrm>
              <a:off x="7371968" y="6666238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599"/>
                  </a:lnTo>
                  <a:lnTo>
                    <a:pt x="228600" y="228599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95" name="object 95"/>
            <p:cNvSpPr/>
            <p:nvPr/>
          </p:nvSpPr>
          <p:spPr>
            <a:xfrm>
              <a:off x="7378318" y="6672588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899"/>
                  </a:moveTo>
                  <a:lnTo>
                    <a:pt x="215900" y="215899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8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96" name="object 96"/>
          <p:cNvGrpSpPr/>
          <p:nvPr/>
        </p:nvGrpSpPr>
        <p:grpSpPr>
          <a:xfrm>
            <a:off x="5242523" y="1974092"/>
            <a:ext cx="151279" cy="151279"/>
            <a:chOff x="10252087" y="3748061"/>
            <a:chExt cx="228600" cy="228600"/>
          </a:xfrm>
        </p:grpSpPr>
        <p:sp>
          <p:nvSpPr>
            <p:cNvPr id="97" name="object 97"/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98" name="object 98"/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99" name="object 99"/>
          <p:cNvGrpSpPr/>
          <p:nvPr/>
        </p:nvGrpSpPr>
        <p:grpSpPr>
          <a:xfrm>
            <a:off x="5261008" y="2814214"/>
            <a:ext cx="151279" cy="151279"/>
            <a:chOff x="10261625" y="4577676"/>
            <a:chExt cx="228600" cy="228600"/>
          </a:xfrm>
        </p:grpSpPr>
        <p:sp>
          <p:nvSpPr>
            <p:cNvPr id="100" name="object 100"/>
            <p:cNvSpPr/>
            <p:nvPr/>
          </p:nvSpPr>
          <p:spPr>
            <a:xfrm>
              <a:off x="10261625" y="4577676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0267975" y="4584026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02" name="object 102"/>
          <p:cNvGrpSpPr/>
          <p:nvPr/>
        </p:nvGrpSpPr>
        <p:grpSpPr>
          <a:xfrm>
            <a:off x="5250968" y="3283446"/>
            <a:ext cx="151279" cy="151279"/>
            <a:chOff x="10261663" y="5292940"/>
            <a:chExt cx="228600" cy="228600"/>
          </a:xfrm>
        </p:grpSpPr>
        <p:sp>
          <p:nvSpPr>
            <p:cNvPr id="103" name="object 103"/>
            <p:cNvSpPr/>
            <p:nvPr/>
          </p:nvSpPr>
          <p:spPr>
            <a:xfrm>
              <a:off x="10261663" y="529294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0268013" y="5299290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05" name="object 105"/>
          <p:cNvGrpSpPr/>
          <p:nvPr/>
        </p:nvGrpSpPr>
        <p:grpSpPr>
          <a:xfrm>
            <a:off x="5255170" y="3695660"/>
            <a:ext cx="151279" cy="151279"/>
            <a:chOff x="10261625" y="6027267"/>
            <a:chExt cx="228600" cy="228600"/>
          </a:xfrm>
        </p:grpSpPr>
        <p:sp>
          <p:nvSpPr>
            <p:cNvPr id="106" name="object 106"/>
            <p:cNvSpPr/>
            <p:nvPr/>
          </p:nvSpPr>
          <p:spPr>
            <a:xfrm>
              <a:off x="10261625" y="6027267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0267975" y="6033617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12" name="object 96">
            <a:extLst>
              <a:ext uri="{FF2B5EF4-FFF2-40B4-BE49-F238E27FC236}">
                <a16:creationId xmlns:a16="http://schemas.microsoft.com/office/drawing/2014/main" id="{CBBC7C17-E3B2-4521-B08A-19F43A5F00C9}"/>
              </a:ext>
            </a:extLst>
          </p:cNvPr>
          <p:cNvGrpSpPr/>
          <p:nvPr/>
        </p:nvGrpSpPr>
        <p:grpSpPr>
          <a:xfrm>
            <a:off x="6529011" y="1970828"/>
            <a:ext cx="151279" cy="151279"/>
            <a:chOff x="10252087" y="3748061"/>
            <a:chExt cx="228600" cy="228600"/>
          </a:xfrm>
        </p:grpSpPr>
        <p:sp>
          <p:nvSpPr>
            <p:cNvPr id="113" name="object 97">
              <a:extLst>
                <a:ext uri="{FF2B5EF4-FFF2-40B4-BE49-F238E27FC236}">
                  <a16:creationId xmlns:a16="http://schemas.microsoft.com/office/drawing/2014/main" id="{BE5A7F82-8E8C-4426-BC1F-4FAFBE6BD1A5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14" name="object 98">
              <a:extLst>
                <a:ext uri="{FF2B5EF4-FFF2-40B4-BE49-F238E27FC236}">
                  <a16:creationId xmlns:a16="http://schemas.microsoft.com/office/drawing/2014/main" id="{71F004CB-10F8-48B4-9D39-0C2DE74C5FFC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17" name="object 96">
            <a:extLst>
              <a:ext uri="{FF2B5EF4-FFF2-40B4-BE49-F238E27FC236}">
                <a16:creationId xmlns:a16="http://schemas.microsoft.com/office/drawing/2014/main" id="{FB7DB341-5CC4-48D9-814C-E193E578E6BD}"/>
              </a:ext>
            </a:extLst>
          </p:cNvPr>
          <p:cNvGrpSpPr/>
          <p:nvPr/>
        </p:nvGrpSpPr>
        <p:grpSpPr>
          <a:xfrm>
            <a:off x="6537415" y="2816730"/>
            <a:ext cx="151279" cy="151279"/>
            <a:chOff x="10252087" y="3748061"/>
            <a:chExt cx="228600" cy="228600"/>
          </a:xfrm>
        </p:grpSpPr>
        <p:sp>
          <p:nvSpPr>
            <p:cNvPr id="118" name="object 97">
              <a:extLst>
                <a:ext uri="{FF2B5EF4-FFF2-40B4-BE49-F238E27FC236}">
                  <a16:creationId xmlns:a16="http://schemas.microsoft.com/office/drawing/2014/main" id="{4E8134B6-DA7E-49B9-AB45-53543E0C2494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19" name="object 98">
              <a:extLst>
                <a:ext uri="{FF2B5EF4-FFF2-40B4-BE49-F238E27FC236}">
                  <a16:creationId xmlns:a16="http://schemas.microsoft.com/office/drawing/2014/main" id="{708E2F35-B8B6-43E2-ACC3-4125602DEAC0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27" name="object 96">
            <a:extLst>
              <a:ext uri="{FF2B5EF4-FFF2-40B4-BE49-F238E27FC236}">
                <a16:creationId xmlns:a16="http://schemas.microsoft.com/office/drawing/2014/main" id="{94129A56-41EA-48ED-A12A-501A3824D90B}"/>
              </a:ext>
            </a:extLst>
          </p:cNvPr>
          <p:cNvGrpSpPr/>
          <p:nvPr/>
        </p:nvGrpSpPr>
        <p:grpSpPr>
          <a:xfrm>
            <a:off x="6541617" y="3263455"/>
            <a:ext cx="151279" cy="151279"/>
            <a:chOff x="10252087" y="3748061"/>
            <a:chExt cx="228600" cy="228600"/>
          </a:xfrm>
        </p:grpSpPr>
        <p:sp>
          <p:nvSpPr>
            <p:cNvPr id="128" name="object 97">
              <a:extLst>
                <a:ext uri="{FF2B5EF4-FFF2-40B4-BE49-F238E27FC236}">
                  <a16:creationId xmlns:a16="http://schemas.microsoft.com/office/drawing/2014/main" id="{91086D9B-9682-4C6A-8917-E6F9C1E752D5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29" name="object 98">
              <a:extLst>
                <a:ext uri="{FF2B5EF4-FFF2-40B4-BE49-F238E27FC236}">
                  <a16:creationId xmlns:a16="http://schemas.microsoft.com/office/drawing/2014/main" id="{0F468D7B-171F-4AF2-A6CC-4573E4932CE5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30" name="object 96">
            <a:extLst>
              <a:ext uri="{FF2B5EF4-FFF2-40B4-BE49-F238E27FC236}">
                <a16:creationId xmlns:a16="http://schemas.microsoft.com/office/drawing/2014/main" id="{02670F19-3DD1-4CD2-B347-C1C13A24D1A2}"/>
              </a:ext>
            </a:extLst>
          </p:cNvPr>
          <p:cNvGrpSpPr/>
          <p:nvPr/>
        </p:nvGrpSpPr>
        <p:grpSpPr>
          <a:xfrm>
            <a:off x="6541617" y="3692037"/>
            <a:ext cx="151279" cy="151279"/>
            <a:chOff x="10252087" y="3748061"/>
            <a:chExt cx="228600" cy="228600"/>
          </a:xfrm>
        </p:grpSpPr>
        <p:sp>
          <p:nvSpPr>
            <p:cNvPr id="131" name="object 97">
              <a:extLst>
                <a:ext uri="{FF2B5EF4-FFF2-40B4-BE49-F238E27FC236}">
                  <a16:creationId xmlns:a16="http://schemas.microsoft.com/office/drawing/2014/main" id="{093C1678-82FA-4DD0-9B4F-FC6E4CD89FC7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32" name="object 98">
              <a:extLst>
                <a:ext uri="{FF2B5EF4-FFF2-40B4-BE49-F238E27FC236}">
                  <a16:creationId xmlns:a16="http://schemas.microsoft.com/office/drawing/2014/main" id="{C033CC24-26E1-4E5F-B3BE-A852E6D71809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33" name="object 96">
            <a:extLst>
              <a:ext uri="{FF2B5EF4-FFF2-40B4-BE49-F238E27FC236}">
                <a16:creationId xmlns:a16="http://schemas.microsoft.com/office/drawing/2014/main" id="{36FF6729-81FF-4F4D-B65D-A9B0ED5958F0}"/>
              </a:ext>
            </a:extLst>
          </p:cNvPr>
          <p:cNvGrpSpPr/>
          <p:nvPr/>
        </p:nvGrpSpPr>
        <p:grpSpPr>
          <a:xfrm>
            <a:off x="6533213" y="4118445"/>
            <a:ext cx="151279" cy="151279"/>
            <a:chOff x="10252087" y="3748061"/>
            <a:chExt cx="228600" cy="228600"/>
          </a:xfrm>
        </p:grpSpPr>
        <p:sp>
          <p:nvSpPr>
            <p:cNvPr id="134" name="object 97">
              <a:extLst>
                <a:ext uri="{FF2B5EF4-FFF2-40B4-BE49-F238E27FC236}">
                  <a16:creationId xmlns:a16="http://schemas.microsoft.com/office/drawing/2014/main" id="{2963D2DD-4476-429C-8F92-AE70B9B09583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35" name="object 98">
              <a:extLst>
                <a:ext uri="{FF2B5EF4-FFF2-40B4-BE49-F238E27FC236}">
                  <a16:creationId xmlns:a16="http://schemas.microsoft.com/office/drawing/2014/main" id="{A54D49CB-16A6-428B-8ACF-13B766C9B32D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26" name="object 96">
            <a:extLst>
              <a:ext uri="{FF2B5EF4-FFF2-40B4-BE49-F238E27FC236}">
                <a16:creationId xmlns:a16="http://schemas.microsoft.com/office/drawing/2014/main" id="{73F18E5A-0E6C-9AF4-CF12-03AB51E8D418}"/>
              </a:ext>
            </a:extLst>
          </p:cNvPr>
          <p:cNvGrpSpPr/>
          <p:nvPr/>
        </p:nvGrpSpPr>
        <p:grpSpPr>
          <a:xfrm>
            <a:off x="7869570" y="1944405"/>
            <a:ext cx="151279" cy="151279"/>
            <a:chOff x="10252087" y="3748061"/>
            <a:chExt cx="228600" cy="228600"/>
          </a:xfrm>
        </p:grpSpPr>
        <p:sp>
          <p:nvSpPr>
            <p:cNvPr id="32" name="object 97">
              <a:extLst>
                <a:ext uri="{FF2B5EF4-FFF2-40B4-BE49-F238E27FC236}">
                  <a16:creationId xmlns:a16="http://schemas.microsoft.com/office/drawing/2014/main" id="{B510104F-F96A-5235-4D60-B84E021E95AF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52" name="object 98">
              <a:extLst>
                <a:ext uri="{FF2B5EF4-FFF2-40B4-BE49-F238E27FC236}">
                  <a16:creationId xmlns:a16="http://schemas.microsoft.com/office/drawing/2014/main" id="{0B5F6DC4-34C9-ACFF-30F6-A65E1436F53F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3" name="object 63">
            <a:extLst>
              <a:ext uri="{FF2B5EF4-FFF2-40B4-BE49-F238E27FC236}">
                <a16:creationId xmlns:a16="http://schemas.microsoft.com/office/drawing/2014/main" id="{45F9BF69-40A7-4A98-D082-2F9D803F8867}"/>
              </a:ext>
            </a:extLst>
          </p:cNvPr>
          <p:cNvGrpSpPr/>
          <p:nvPr/>
        </p:nvGrpSpPr>
        <p:grpSpPr>
          <a:xfrm>
            <a:off x="1470318" y="4159952"/>
            <a:ext cx="151279" cy="151279"/>
            <a:chOff x="1707095" y="5989129"/>
            <a:chExt cx="228600" cy="228600"/>
          </a:xfrm>
        </p:grpSpPr>
        <p:sp>
          <p:nvSpPr>
            <p:cNvPr id="14" name="object 64">
              <a:extLst>
                <a:ext uri="{FF2B5EF4-FFF2-40B4-BE49-F238E27FC236}">
                  <a16:creationId xmlns:a16="http://schemas.microsoft.com/office/drawing/2014/main" id="{E16AECCD-D83E-260C-7219-32A08874A922}"/>
                </a:ext>
              </a:extLst>
            </p:cNvPr>
            <p:cNvSpPr/>
            <p:nvPr/>
          </p:nvSpPr>
          <p:spPr>
            <a:xfrm>
              <a:off x="1707095" y="5989129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16" name="object 65">
              <a:extLst>
                <a:ext uri="{FF2B5EF4-FFF2-40B4-BE49-F238E27FC236}">
                  <a16:creationId xmlns:a16="http://schemas.microsoft.com/office/drawing/2014/main" id="{463DE72D-28AA-7783-73DC-CB3FD9CCFFC3}"/>
                </a:ext>
              </a:extLst>
            </p:cNvPr>
            <p:cNvSpPr/>
            <p:nvPr/>
          </p:nvSpPr>
          <p:spPr>
            <a:xfrm>
              <a:off x="1713445" y="5995479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18" name="object 96">
            <a:extLst>
              <a:ext uri="{FF2B5EF4-FFF2-40B4-BE49-F238E27FC236}">
                <a16:creationId xmlns:a16="http://schemas.microsoft.com/office/drawing/2014/main" id="{36CA3747-E2EE-99D1-C6E5-4BE768CDF6CF}"/>
              </a:ext>
            </a:extLst>
          </p:cNvPr>
          <p:cNvGrpSpPr/>
          <p:nvPr/>
        </p:nvGrpSpPr>
        <p:grpSpPr>
          <a:xfrm>
            <a:off x="7861167" y="2798866"/>
            <a:ext cx="151279" cy="151279"/>
            <a:chOff x="10252087" y="3748061"/>
            <a:chExt cx="228600" cy="228600"/>
          </a:xfrm>
        </p:grpSpPr>
        <p:sp>
          <p:nvSpPr>
            <p:cNvPr id="20" name="object 97">
              <a:extLst>
                <a:ext uri="{FF2B5EF4-FFF2-40B4-BE49-F238E27FC236}">
                  <a16:creationId xmlns:a16="http://schemas.microsoft.com/office/drawing/2014/main" id="{58F70E71-07FE-B4F9-FCFA-AE0182889E13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21" name="object 98">
              <a:extLst>
                <a:ext uri="{FF2B5EF4-FFF2-40B4-BE49-F238E27FC236}">
                  <a16:creationId xmlns:a16="http://schemas.microsoft.com/office/drawing/2014/main" id="{0D108C16-E96A-60FD-74CF-BB47EAED5741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22" name="object 96">
            <a:extLst>
              <a:ext uri="{FF2B5EF4-FFF2-40B4-BE49-F238E27FC236}">
                <a16:creationId xmlns:a16="http://schemas.microsoft.com/office/drawing/2014/main" id="{C4124011-19F5-2E67-0CA0-453A38FE6806}"/>
              </a:ext>
            </a:extLst>
          </p:cNvPr>
          <p:cNvGrpSpPr/>
          <p:nvPr/>
        </p:nvGrpSpPr>
        <p:grpSpPr>
          <a:xfrm>
            <a:off x="7865368" y="3263455"/>
            <a:ext cx="151279" cy="151279"/>
            <a:chOff x="10252087" y="3748061"/>
            <a:chExt cx="228600" cy="228600"/>
          </a:xfrm>
        </p:grpSpPr>
        <p:sp>
          <p:nvSpPr>
            <p:cNvPr id="25" name="object 97">
              <a:extLst>
                <a:ext uri="{FF2B5EF4-FFF2-40B4-BE49-F238E27FC236}">
                  <a16:creationId xmlns:a16="http://schemas.microsoft.com/office/drawing/2014/main" id="{426124ED-9AFB-BB87-55C0-B43CF6D7101B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27" name="object 98">
              <a:extLst>
                <a:ext uri="{FF2B5EF4-FFF2-40B4-BE49-F238E27FC236}">
                  <a16:creationId xmlns:a16="http://schemas.microsoft.com/office/drawing/2014/main" id="{777856A7-087B-52A7-29C8-1E5E2EF42DC5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grpSp>
        <p:nvGrpSpPr>
          <p:cNvPr id="28" name="object 96">
            <a:extLst>
              <a:ext uri="{FF2B5EF4-FFF2-40B4-BE49-F238E27FC236}">
                <a16:creationId xmlns:a16="http://schemas.microsoft.com/office/drawing/2014/main" id="{917A815E-FECA-0779-5338-B0509F848401}"/>
              </a:ext>
            </a:extLst>
          </p:cNvPr>
          <p:cNvGrpSpPr/>
          <p:nvPr/>
        </p:nvGrpSpPr>
        <p:grpSpPr>
          <a:xfrm>
            <a:off x="7869570" y="3695660"/>
            <a:ext cx="151279" cy="151279"/>
            <a:chOff x="10252087" y="3748061"/>
            <a:chExt cx="228600" cy="228600"/>
          </a:xfrm>
        </p:grpSpPr>
        <p:sp>
          <p:nvSpPr>
            <p:cNvPr id="29" name="object 97">
              <a:extLst>
                <a:ext uri="{FF2B5EF4-FFF2-40B4-BE49-F238E27FC236}">
                  <a16:creationId xmlns:a16="http://schemas.microsoft.com/office/drawing/2014/main" id="{90676D10-68B9-6281-88FB-997872F88126}"/>
                </a:ext>
              </a:extLst>
            </p:cNvPr>
            <p:cNvSpPr/>
            <p:nvPr/>
          </p:nvSpPr>
          <p:spPr>
            <a:xfrm>
              <a:off x="10252087" y="3748061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745"/>
            </a:p>
          </p:txBody>
        </p:sp>
        <p:sp>
          <p:nvSpPr>
            <p:cNvPr id="30" name="object 98">
              <a:extLst>
                <a:ext uri="{FF2B5EF4-FFF2-40B4-BE49-F238E27FC236}">
                  <a16:creationId xmlns:a16="http://schemas.microsoft.com/office/drawing/2014/main" id="{9CF81846-2BB2-2F8B-AB40-A9AF99F7D01E}"/>
                </a:ext>
              </a:extLst>
            </p:cNvPr>
            <p:cNvSpPr/>
            <p:nvPr/>
          </p:nvSpPr>
          <p:spPr>
            <a:xfrm>
              <a:off x="10258437" y="3754411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>
                  <a:moveTo>
                    <a:pt x="0" y="215900"/>
                  </a:moveTo>
                  <a:lnTo>
                    <a:pt x="215900" y="215900"/>
                  </a:lnTo>
                  <a:lnTo>
                    <a:pt x="215900" y="0"/>
                  </a:lnTo>
                  <a:lnTo>
                    <a:pt x="0" y="0"/>
                  </a:lnTo>
                  <a:lnTo>
                    <a:pt x="0" y="215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745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49525E9-1361-E28C-B975-92788F4E152E}"/>
              </a:ext>
            </a:extLst>
          </p:cNvPr>
          <p:cNvSpPr txBox="1"/>
          <p:nvPr/>
        </p:nvSpPr>
        <p:spPr>
          <a:xfrm>
            <a:off x="499034" y="797505"/>
            <a:ext cx="1250196" cy="225703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Helvetica Neue"/>
                <a:cs typeface="Helvetica Neue"/>
                <a:sym typeface="Helvetica Neue"/>
              </a:rPr>
              <a:t>Organization Name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967736F-83D4-5220-732F-6001A7BF1D5E}"/>
              </a:ext>
            </a:extLst>
          </p:cNvPr>
          <p:cNvSpPr txBox="1"/>
          <p:nvPr/>
        </p:nvSpPr>
        <p:spPr>
          <a:xfrm>
            <a:off x="499035" y="1098891"/>
            <a:ext cx="1256998" cy="225703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Helvetica Neue"/>
                <a:cs typeface="Helvetica Neue"/>
                <a:sym typeface="Helvetica Neue"/>
              </a:rPr>
              <a:t>Project Title</a:t>
            </a:r>
          </a:p>
        </p:txBody>
      </p:sp>
    </p:spTree>
    <p:extLst>
      <p:ext uri="{BB962C8B-B14F-4D97-AF65-F5344CB8AC3E}">
        <p14:creationId xmlns:p14="http://schemas.microsoft.com/office/powerpoint/2010/main" val="196985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4987D-2726-A6AC-9CFC-276CA1B5965D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592267" y="131720"/>
            <a:ext cx="4531302" cy="561440"/>
          </a:xfrm>
        </p:spPr>
        <p:txBody>
          <a:bodyPr/>
          <a:lstStyle/>
          <a:p>
            <a:r>
              <a:rPr lang="en-US"/>
              <a:t>Logic Model Template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9E09D-17E3-B74D-4E09-3DCCA2F65378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51017C-7182-D2B5-D550-DC47F462E693}"/>
              </a:ext>
            </a:extLst>
          </p:cNvPr>
          <p:cNvSpPr>
            <a:spLocks noGrp="1"/>
          </p:cNvSpPr>
          <p:nvPr>
            <p:ph type="body" sz="half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0D5184-D08F-03FB-83BA-FDC67CFFB0DC}"/>
              </a:ext>
            </a:extLst>
          </p:cNvPr>
          <p:cNvSpPr>
            <a:spLocks noGrp="1"/>
          </p:cNvSpPr>
          <p:nvPr>
            <p:ph type="body" sz="half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B43025-A3E6-8BFD-228B-32704BD02A1B}"/>
              </a:ext>
            </a:extLst>
          </p:cNvPr>
          <p:cNvSpPr>
            <a:spLocks noGrp="1"/>
          </p:cNvSpPr>
          <p:nvPr>
            <p:ph type="body" sz="half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46C3D54-3ABC-8A4C-665A-CF33079E9F70}"/>
              </a:ext>
            </a:extLst>
          </p:cNvPr>
          <p:cNvSpPr>
            <a:spLocks noGrp="1"/>
          </p:cNvSpPr>
          <p:nvPr>
            <p:ph type="body" sz="half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BB2A63-C03E-E18E-2ADF-751C987F235C}"/>
              </a:ext>
            </a:extLst>
          </p:cNvPr>
          <p:cNvSpPr>
            <a:spLocks noGrp="1"/>
          </p:cNvSpPr>
          <p:nvPr>
            <p:ph type="body" sz="half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705D09D-9F92-316C-7CEF-723DE6323736}"/>
              </a:ext>
            </a:extLst>
          </p:cNvPr>
          <p:cNvSpPr>
            <a:spLocks noGrp="1"/>
          </p:cNvSpPr>
          <p:nvPr>
            <p:ph type="body" sz="half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A9B99D6-8CCF-8666-EB26-D0C6D0B2E166}"/>
              </a:ext>
            </a:extLst>
          </p:cNvPr>
          <p:cNvSpPr>
            <a:spLocks noGrp="1"/>
          </p:cNvSpPr>
          <p:nvPr>
            <p:ph type="body" sz="half" idx="39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1B8C0EF-9B3B-EEA2-8E25-72AFCFD82429}"/>
              </a:ext>
            </a:extLst>
          </p:cNvPr>
          <p:cNvCxnSpPr>
            <a:cxnSpLocks/>
          </p:cNvCxnSpPr>
          <p:nvPr/>
        </p:nvCxnSpPr>
        <p:spPr>
          <a:xfrm flipH="1">
            <a:off x="4421648" y="1063756"/>
            <a:ext cx="300704" cy="0"/>
          </a:xfrm>
          <a:prstGeom prst="line">
            <a:avLst/>
          </a:prstGeom>
          <a:noFill/>
          <a:ln w="12700" cap="flat">
            <a:solidFill>
              <a:srgbClr val="548C65"/>
            </a:solidFill>
            <a:prstDash val="solid"/>
            <a:miter lim="400000"/>
            <a:headEnd type="arrow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55652AF-1E27-A8A1-E610-4C7E0405C295}"/>
              </a:ext>
            </a:extLst>
          </p:cNvPr>
          <p:cNvCxnSpPr>
            <a:cxnSpLocks/>
          </p:cNvCxnSpPr>
          <p:nvPr/>
        </p:nvCxnSpPr>
        <p:spPr>
          <a:xfrm flipH="1">
            <a:off x="2353318" y="1057843"/>
            <a:ext cx="300704" cy="0"/>
          </a:xfrm>
          <a:prstGeom prst="line">
            <a:avLst/>
          </a:prstGeom>
          <a:noFill/>
          <a:ln w="12700" cap="flat">
            <a:solidFill>
              <a:srgbClr val="548C65"/>
            </a:solidFill>
            <a:prstDash val="solid"/>
            <a:miter lim="400000"/>
            <a:headEnd type="arrow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AC16524-CDF6-0B24-D868-7C6C887CB5A0}"/>
              </a:ext>
            </a:extLst>
          </p:cNvPr>
          <p:cNvCxnSpPr>
            <a:cxnSpLocks/>
          </p:cNvCxnSpPr>
          <p:nvPr/>
        </p:nvCxnSpPr>
        <p:spPr>
          <a:xfrm flipH="1">
            <a:off x="6514382" y="1057843"/>
            <a:ext cx="300704" cy="0"/>
          </a:xfrm>
          <a:prstGeom prst="line">
            <a:avLst/>
          </a:prstGeom>
          <a:noFill/>
          <a:ln w="12700" cap="flat">
            <a:solidFill>
              <a:srgbClr val="548C65"/>
            </a:solidFill>
            <a:prstDash val="solid"/>
            <a:miter lim="400000"/>
            <a:headEnd type="arrow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object 20">
            <a:extLst>
              <a:ext uri="{FF2B5EF4-FFF2-40B4-BE49-F238E27FC236}">
                <a16:creationId xmlns:a16="http://schemas.microsoft.com/office/drawing/2014/main" id="{97978E14-EE9C-517D-1AC6-C8711A253DB5}"/>
              </a:ext>
            </a:extLst>
          </p:cNvPr>
          <p:cNvSpPr txBox="1"/>
          <p:nvPr/>
        </p:nvSpPr>
        <p:spPr>
          <a:xfrm>
            <a:off x="421400" y="4598580"/>
            <a:ext cx="8320818" cy="5358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0" tIns="8404" rIns="0" bIns="0" rtlCol="0">
            <a:spAutoFit/>
          </a:bodyPr>
          <a:lstStyle/>
          <a:p>
            <a:pPr marL="8405" algn="l">
              <a:spcBef>
                <a:spcPts val="66"/>
              </a:spcBef>
            </a:pPr>
            <a:r>
              <a:rPr sz="794" spc="-3">
                <a:latin typeface="Calibri"/>
                <a:cs typeface="Calibri"/>
              </a:rPr>
              <a:t>List</a:t>
            </a:r>
            <a:r>
              <a:rPr sz="794">
                <a:latin typeface="Calibri"/>
                <a:cs typeface="Calibri"/>
              </a:rPr>
              <a:t> of</a:t>
            </a:r>
            <a:r>
              <a:rPr sz="794" spc="10">
                <a:latin typeface="Calibri"/>
                <a:cs typeface="Calibri"/>
              </a:rPr>
              <a:t> </a:t>
            </a:r>
            <a:r>
              <a:rPr sz="794" spc="-7">
                <a:latin typeface="Calibri"/>
                <a:cs typeface="Calibri"/>
              </a:rPr>
              <a:t>Research,</a:t>
            </a:r>
            <a:r>
              <a:rPr sz="794">
                <a:latin typeface="Calibri"/>
                <a:cs typeface="Calibri"/>
              </a:rPr>
              <a:t> </a:t>
            </a:r>
            <a:r>
              <a:rPr sz="794" spc="-3">
                <a:latin typeface="Calibri"/>
                <a:cs typeface="Calibri"/>
              </a:rPr>
              <a:t>Articles,</a:t>
            </a:r>
            <a:r>
              <a:rPr sz="794" spc="7">
                <a:latin typeface="Calibri"/>
                <a:cs typeface="Calibri"/>
              </a:rPr>
              <a:t> </a:t>
            </a:r>
            <a:r>
              <a:rPr sz="794">
                <a:latin typeface="Calibri"/>
                <a:cs typeface="Calibri"/>
              </a:rPr>
              <a:t>or</a:t>
            </a:r>
            <a:r>
              <a:rPr sz="794" spc="10">
                <a:latin typeface="Calibri"/>
                <a:cs typeface="Calibri"/>
              </a:rPr>
              <a:t> </a:t>
            </a:r>
            <a:r>
              <a:rPr sz="794">
                <a:latin typeface="Calibri"/>
                <a:cs typeface="Calibri"/>
              </a:rPr>
              <a:t>Other</a:t>
            </a:r>
            <a:r>
              <a:rPr sz="794" spc="-10">
                <a:latin typeface="Calibri"/>
                <a:cs typeface="Calibri"/>
              </a:rPr>
              <a:t> </a:t>
            </a:r>
            <a:r>
              <a:rPr sz="794" spc="-3">
                <a:latin typeface="Calibri"/>
                <a:cs typeface="Calibri"/>
              </a:rPr>
              <a:t>Supporting</a:t>
            </a:r>
            <a:r>
              <a:rPr sz="794" spc="-20">
                <a:latin typeface="Calibri"/>
                <a:cs typeface="Calibri"/>
              </a:rPr>
              <a:t> </a:t>
            </a:r>
            <a:r>
              <a:rPr sz="794" spc="-3">
                <a:latin typeface="Calibri"/>
                <a:cs typeface="Calibri"/>
              </a:rPr>
              <a:t>Data</a:t>
            </a:r>
            <a:r>
              <a:rPr sz="794" spc="-10">
                <a:latin typeface="Calibri"/>
                <a:cs typeface="Calibri"/>
              </a:rPr>
              <a:t> </a:t>
            </a:r>
            <a:r>
              <a:rPr sz="794" spc="-3">
                <a:latin typeface="Calibri"/>
                <a:cs typeface="Calibri"/>
              </a:rPr>
              <a:t>Informing</a:t>
            </a:r>
            <a:r>
              <a:rPr sz="794" spc="-17">
                <a:latin typeface="Calibri"/>
                <a:cs typeface="Calibri"/>
              </a:rPr>
              <a:t> </a:t>
            </a:r>
            <a:r>
              <a:rPr sz="794">
                <a:latin typeface="Calibri"/>
                <a:cs typeface="Calibri"/>
              </a:rPr>
              <a:t>the </a:t>
            </a:r>
            <a:r>
              <a:rPr sz="794" spc="-3">
                <a:latin typeface="Calibri"/>
                <a:cs typeface="Calibri"/>
              </a:rPr>
              <a:t>Logic</a:t>
            </a:r>
            <a:r>
              <a:rPr sz="794" spc="3">
                <a:latin typeface="Calibri"/>
                <a:cs typeface="Calibri"/>
              </a:rPr>
              <a:t> </a:t>
            </a:r>
            <a:r>
              <a:rPr sz="794">
                <a:latin typeface="Calibri"/>
                <a:cs typeface="Calibri"/>
              </a:rPr>
              <a:t>Model:</a:t>
            </a:r>
            <a:endParaRPr lang="en-US" sz="794">
              <a:latin typeface="Calibri"/>
              <a:cs typeface="Calibri"/>
            </a:endParaRPr>
          </a:p>
          <a:p>
            <a:pPr marL="8405" algn="l">
              <a:spcBef>
                <a:spcPts val="66"/>
              </a:spcBef>
            </a:pPr>
            <a:endParaRPr lang="en-US" sz="794">
              <a:latin typeface="Calibri"/>
              <a:cs typeface="Calibri"/>
            </a:endParaRPr>
          </a:p>
          <a:p>
            <a:pPr marL="8405" algn="l">
              <a:spcBef>
                <a:spcPts val="66"/>
              </a:spcBef>
            </a:pPr>
            <a:endParaRPr lang="en-US" sz="794">
              <a:latin typeface="Calibri"/>
              <a:cs typeface="Calibri"/>
            </a:endParaRPr>
          </a:p>
          <a:p>
            <a:pPr marL="8405" algn="l">
              <a:spcBef>
                <a:spcPts val="66"/>
              </a:spcBef>
            </a:pPr>
            <a:endParaRPr sz="794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528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RKMF">
      <a:dk1>
        <a:srgbClr val="000000"/>
      </a:dk1>
      <a:lt1>
        <a:srgbClr val="FFFFFF"/>
      </a:lt1>
      <a:dk2>
        <a:srgbClr val="DBD9D9"/>
      </a:dk2>
      <a:lt2>
        <a:srgbClr val="F1F0F0"/>
      </a:lt2>
      <a:accent1>
        <a:srgbClr val="20332B"/>
      </a:accent1>
      <a:accent2>
        <a:srgbClr val="345741"/>
      </a:accent2>
      <a:accent3>
        <a:srgbClr val="548965"/>
      </a:accent3>
      <a:accent4>
        <a:srgbClr val="A0D6A9"/>
      </a:accent4>
      <a:accent5>
        <a:srgbClr val="85C2B9"/>
      </a:accent5>
      <a:accent6>
        <a:srgbClr val="E3E093"/>
      </a:accent6>
      <a:hlink>
        <a:srgbClr val="85C2B9"/>
      </a:hlink>
      <a:folHlink>
        <a:srgbClr val="0432FF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C8C18D97F8084482A616046224CC84" ma:contentTypeVersion="16" ma:contentTypeDescription="Create a new document." ma:contentTypeScope="" ma:versionID="6011c19a16245ae823637e9e5b714560">
  <xsd:schema xmlns:xsd="http://www.w3.org/2001/XMLSchema" xmlns:xs="http://www.w3.org/2001/XMLSchema" xmlns:p="http://schemas.microsoft.com/office/2006/metadata/properties" xmlns:ns2="dd81eeab-528a-4842-8aac-6eb6d84b076a" xmlns:ns3="c52524fa-6cd0-49cb-8aaf-b70384b94286" targetNamespace="http://schemas.microsoft.com/office/2006/metadata/properties" ma:root="true" ma:fieldsID="e4ca5f0562a962760e6a2ff96a3bdb31" ns2:_="" ns3:_="">
    <xsd:import namespace="dd81eeab-528a-4842-8aac-6eb6d84b076a"/>
    <xsd:import namespace="c52524fa-6cd0-49cb-8aaf-b70384b942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81eeab-528a-4842-8aac-6eb6d84b07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7371fad-3045-44ba-9fd0-8b9a50a1db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524fa-6cd0-49cb-8aaf-b70384b9428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4480dd1-8119-4e5f-a075-539db117e143}" ma:internalName="TaxCatchAll" ma:showField="CatchAllData" ma:web="c52524fa-6cd0-49cb-8aaf-b70384b942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2524fa-6cd0-49cb-8aaf-b70384b94286" xsi:nil="true"/>
    <lcf76f155ced4ddcb4097134ff3c332f xmlns="dd81eeab-528a-4842-8aac-6eb6d84b076a">
      <Terms xmlns="http://schemas.microsoft.com/office/infopath/2007/PartnerControls"/>
    </lcf76f155ced4ddcb4097134ff3c332f>
    <SharedWithUsers xmlns="c52524fa-6cd0-49cb-8aaf-b70384b94286">
      <UserInfo>
        <DisplayName>Lisa Reed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48A1935-98F6-42DF-A4DF-93979C086B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CB0AF7-75FB-4F56-9F60-A1DEAB0EEF40}">
  <ds:schemaRefs>
    <ds:schemaRef ds:uri="c52524fa-6cd0-49cb-8aaf-b70384b94286"/>
    <ds:schemaRef ds:uri="dd81eeab-528a-4842-8aac-6eb6d84b076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69D4452-B73E-4757-96F9-EF9BF9445906}">
  <ds:schemaRefs>
    <ds:schemaRef ds:uri="c52524fa-6cd0-49cb-8aaf-b70384b94286"/>
    <ds:schemaRef ds:uri="dd81eeab-528a-4842-8aac-6eb6d84b076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1778</Words>
  <Application>Microsoft Office PowerPoint</Application>
  <PresentationFormat>On-screen Show (16:9)</PresentationFormat>
  <Paragraphs>139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Baskerville</vt:lpstr>
      <vt:lpstr>Baskerville SemiBold</vt:lpstr>
      <vt:lpstr>Calibri</vt:lpstr>
      <vt:lpstr>Helvetica Neue</vt:lpstr>
      <vt:lpstr>Helvetica Neue Light</vt:lpstr>
      <vt:lpstr>Rockwell</vt:lpstr>
      <vt:lpstr>White</vt:lpstr>
      <vt:lpstr>Logic Model Template</vt:lpstr>
      <vt:lpstr>Why Logic Models?</vt:lpstr>
      <vt:lpstr>Why Monitoring, Evaluation, and Learning (MEL) Plans?</vt:lpstr>
      <vt:lpstr>PowerPoint Presentation</vt:lpstr>
      <vt:lpstr>PowerPoint Presentation</vt:lpstr>
      <vt:lpstr>PowerPoint Presentation</vt:lpstr>
      <vt:lpstr>PowerPoint Presentation</vt:lpstr>
      <vt:lpstr>COVER SHEET</vt:lpstr>
      <vt:lpstr>PowerPoint Presentation</vt:lpstr>
      <vt:lpstr>Appendix:   FAQs and Resources</vt:lpstr>
      <vt:lpstr>Frequently Asked Questions</vt:lpstr>
      <vt:lpstr>Additional Resources (click on the links)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Gabriella C. Gonzalez</dc:creator>
  <cp:keywords/>
  <dc:description/>
  <cp:lastModifiedBy>Nikki Pirain</cp:lastModifiedBy>
  <cp:revision>2</cp:revision>
  <cp:lastPrinted>2020-03-24T18:59:39Z</cp:lastPrinted>
  <dcterms:modified xsi:type="dcterms:W3CDTF">2023-01-24T19:44:56Z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0x0101003AC8C18D97F8084482A616046224CC84</vt:lpwstr>
  </property>
  <property fmtid="{D5CDD505-2E9C-101B-9397-08002B2CF9AE}" pid="3" name="MediaServiceImageTags">
    <vt:lpwstr/>
  </property>
</Properties>
</file>